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78" r:id="rId3"/>
    <p:sldId id="261" r:id="rId4"/>
    <p:sldId id="263" r:id="rId5"/>
    <p:sldId id="281" r:id="rId6"/>
    <p:sldId id="279" r:id="rId7"/>
    <p:sldId id="282" r:id="rId8"/>
    <p:sldId id="274" r:id="rId9"/>
    <p:sldId id="270" r:id="rId10"/>
    <p:sldId id="276" r:id="rId11"/>
    <p:sldId id="275" r:id="rId12"/>
    <p:sldId id="268" r:id="rId13"/>
    <p:sldId id="284" r:id="rId14"/>
    <p:sldId id="285" r:id="rId15"/>
    <p:sldId id="267" r:id="rId16"/>
    <p:sldId id="273" r:id="rId17"/>
    <p:sldId id="286" r:id="rId18"/>
    <p:sldId id="265"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82208-3920-9BD4-C387-F409EA6F8012}" v="36" dt="2024-04-19T16:04:43.742"/>
    <p1510:client id="{21A7DC8A-11B2-48C3-B604-673E80C66CBB}" v="21" dt="2024-04-19T15:52:17.998"/>
    <p1510:client id="{362DB5B6-1C08-6878-EF65-C449616E853F}" v="100" dt="2024-04-19T14:46:08.048"/>
    <p1510:client id="{415B5814-1231-4C3D-ABC5-4565982097DC}" v="1" dt="2024-04-19T16:45:32.070"/>
    <p1510:client id="{509D3C38-A986-BFFC-03B9-D998B8871ED3}" v="30" dt="2024-04-19T15:15:00.352"/>
    <p1510:client id="{53DC20DA-FCF9-47CE-A124-2199F9765CE0}" v="147" dt="2024-04-19T14:53:48.901"/>
    <p1510:client id="{5EF9CE5B-8EA9-47B1-AEF3-D5292E195639}" v="956" dt="2024-04-19T16:42:44.349"/>
    <p1510:client id="{645B4EAF-82A0-2A88-01ED-1B7B2426EA4F}" v="109" dt="2024-04-19T16:14:55.746"/>
    <p1510:client id="{6A1C25A6-1847-29A1-C540-4B09E0CBC1CC}" v="52" dt="2024-04-19T16:21:00.782"/>
    <p1510:client id="{779ED2FB-CF44-A282-2A67-3F1C8D8110F4}" v="154" dt="2024-04-18T22:50:47.733"/>
    <p1510:client id="{CDB552FA-1C45-4561-A39D-83AA1EBE41EA}" v="595" dt="2024-04-19T16:35:55.780"/>
    <p1510:client id="{E57AD919-352A-7387-55F2-0BDB7688297D}" v="808" dt="2024-04-18T19:55:00.926"/>
    <p1510:client id="{E79A2D1C-D291-6980-DCB1-E5A39752BFCF}" v="395" dt="2024-04-19T14:40:36.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91" y="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Mahin Ibnay Mamun" userId="2311794a-2926-42c4-a4d4-d2bc7b5e5e49" providerId="ADAL" clId="{415B5814-1231-4C3D-ABC5-4565982097DC}"/>
    <pc:docChg chg="modSld">
      <pc:chgData name="Mohammed Mahin Ibnay Mamun" userId="2311794a-2926-42c4-a4d4-d2bc7b5e5e49" providerId="ADAL" clId="{415B5814-1231-4C3D-ABC5-4565982097DC}" dt="2024-04-19T16:45:32.070" v="0"/>
      <pc:docMkLst>
        <pc:docMk/>
      </pc:docMkLst>
      <pc:sldChg chg="addSp modSp">
        <pc:chgData name="Mohammed Mahin Ibnay Mamun" userId="2311794a-2926-42c4-a4d4-d2bc7b5e5e49" providerId="ADAL" clId="{415B5814-1231-4C3D-ABC5-4565982097DC}" dt="2024-04-19T16:45:32.070" v="0"/>
        <pc:sldMkLst>
          <pc:docMk/>
          <pc:sldMk cId="1171859333" sldId="281"/>
        </pc:sldMkLst>
        <pc:spChg chg="add mod">
          <ac:chgData name="Mohammed Mahin Ibnay Mamun" userId="2311794a-2926-42c4-a4d4-d2bc7b5e5e49" providerId="ADAL" clId="{415B5814-1231-4C3D-ABC5-4565982097DC}" dt="2024-04-19T16:45:32.070" v="0"/>
          <ac:spMkLst>
            <pc:docMk/>
            <pc:sldMk cId="1171859333" sldId="281"/>
            <ac:spMk id="5" creationId="{4C103793-028B-C275-9624-3B03584688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E7EDD-8652-4401-91AE-0954155D77BF}" type="datetimeFigureOut">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08115-B60E-4B50-9FB0-8E57F69E81F3}" type="slidenum">
              <a:t>‹#›</a:t>
            </a:fld>
            <a:endParaRPr lang="en-US"/>
          </a:p>
        </p:txBody>
      </p:sp>
    </p:spTree>
    <p:extLst>
      <p:ext uri="{BB962C8B-B14F-4D97-AF65-F5344CB8AC3E}">
        <p14:creationId xmlns:p14="http://schemas.microsoft.com/office/powerpoint/2010/main" val="1596613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Created by </a:t>
            </a:r>
            <a:r>
              <a:rPr lang="en-US" err="1">
                <a:ea typeface="Calibri"/>
                <a:cs typeface="Calibri"/>
              </a:rPr>
              <a:t>mohammed</a:t>
            </a:r>
            <a:r>
              <a:rPr lang="en-US">
                <a:ea typeface="Calibri"/>
                <a:cs typeface="Calibri"/>
              </a:rPr>
              <a:t> </a:t>
            </a:r>
            <a:r>
              <a:rPr lang="en-US" err="1">
                <a:ea typeface="Calibri"/>
                <a:cs typeface="Calibri"/>
              </a:rPr>
              <a:t>mahin</a:t>
            </a:r>
            <a:r>
              <a:rPr lang="en-US">
                <a:ea typeface="Calibri"/>
                <a:cs typeface="Calibri"/>
              </a:rPr>
              <a:t> </a:t>
            </a:r>
            <a:r>
              <a:rPr lang="en-US" err="1">
                <a:ea typeface="Calibri"/>
                <a:cs typeface="Calibri"/>
              </a:rPr>
              <a:t>ibnay</a:t>
            </a:r>
            <a:r>
              <a:rPr lang="en-US">
                <a:ea typeface="Calibri"/>
                <a:cs typeface="Calibri"/>
              </a:rPr>
              <a:t> </a:t>
            </a:r>
            <a:r>
              <a:rPr lang="en-US" err="1">
                <a:ea typeface="Calibri"/>
                <a:cs typeface="Calibri"/>
              </a:rPr>
              <a:t>mamun</a:t>
            </a:r>
            <a:endParaRPr lang="en-US">
              <a:ea typeface="Calibri"/>
              <a:cs typeface="Calibri"/>
            </a:endParaRPr>
          </a:p>
        </p:txBody>
      </p:sp>
      <p:sp>
        <p:nvSpPr>
          <p:cNvPr id="4" name="Slide Number Placeholder 3"/>
          <p:cNvSpPr>
            <a:spLocks noGrp="1"/>
          </p:cNvSpPr>
          <p:nvPr>
            <p:ph type="sldNum" sz="quarter" idx="5"/>
          </p:nvPr>
        </p:nvSpPr>
        <p:spPr/>
        <p:txBody>
          <a:bodyPr/>
          <a:lstStyle/>
          <a:p>
            <a:fld id="{34908115-B60E-4B50-9FB0-8E57F69E81F3}" type="slidenum">
              <a:rPr lang="en-US"/>
              <a:t>1</a:t>
            </a:fld>
            <a:endParaRPr lang="en-US"/>
          </a:p>
        </p:txBody>
      </p:sp>
    </p:spTree>
    <p:extLst>
      <p:ext uri="{BB962C8B-B14F-4D97-AF65-F5344CB8AC3E}">
        <p14:creationId xmlns:p14="http://schemas.microsoft.com/office/powerpoint/2010/main" val="17112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Created by </a:t>
            </a:r>
            <a:r>
              <a:rPr lang="en-US" err="1">
                <a:ea typeface="Calibri"/>
                <a:cs typeface="Calibri"/>
              </a:rPr>
              <a:t>mohammed</a:t>
            </a:r>
            <a:r>
              <a:rPr lang="en-US">
                <a:ea typeface="Calibri"/>
                <a:cs typeface="Calibri"/>
              </a:rPr>
              <a:t> </a:t>
            </a:r>
            <a:r>
              <a:rPr lang="en-US" err="1">
                <a:ea typeface="Calibri"/>
                <a:cs typeface="Calibri"/>
              </a:rPr>
              <a:t>mahin</a:t>
            </a:r>
            <a:r>
              <a:rPr lang="en-US">
                <a:ea typeface="Calibri"/>
                <a:cs typeface="Calibri"/>
              </a:rPr>
              <a:t> </a:t>
            </a:r>
            <a:r>
              <a:rPr lang="en-US" err="1">
                <a:ea typeface="Calibri"/>
                <a:cs typeface="Calibri"/>
              </a:rPr>
              <a:t>ibnay</a:t>
            </a:r>
            <a:r>
              <a:rPr lang="en-US">
                <a:ea typeface="Calibri"/>
                <a:cs typeface="Calibri"/>
              </a:rPr>
              <a:t> </a:t>
            </a:r>
            <a:r>
              <a:rPr lang="en-US" err="1">
                <a:ea typeface="Calibri"/>
                <a:cs typeface="Calibri"/>
              </a:rPr>
              <a:t>mamun</a:t>
            </a:r>
            <a:endParaRPr lang="en-US">
              <a:ea typeface="Calibri"/>
              <a:cs typeface="Calibri"/>
            </a:endParaRPr>
          </a:p>
        </p:txBody>
      </p:sp>
      <p:sp>
        <p:nvSpPr>
          <p:cNvPr id="4" name="Slide Number Placeholder 3"/>
          <p:cNvSpPr>
            <a:spLocks noGrp="1"/>
          </p:cNvSpPr>
          <p:nvPr>
            <p:ph type="sldNum" sz="quarter" idx="5"/>
          </p:nvPr>
        </p:nvSpPr>
        <p:spPr/>
        <p:txBody>
          <a:bodyPr/>
          <a:lstStyle/>
          <a:p>
            <a:fld id="{34908115-B60E-4B50-9FB0-8E57F69E81F3}" type="slidenum">
              <a:rPr lang="en-US"/>
              <a:t>2</a:t>
            </a:fld>
            <a:endParaRPr lang="en-US"/>
          </a:p>
        </p:txBody>
      </p:sp>
    </p:spTree>
    <p:extLst>
      <p:ext uri="{BB962C8B-B14F-4D97-AF65-F5344CB8AC3E}">
        <p14:creationId xmlns:p14="http://schemas.microsoft.com/office/powerpoint/2010/main" val="201096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Team project presentation A17_6</a:t>
            </a:r>
          </a:p>
        </p:txBody>
      </p:sp>
      <p:graphicFrame>
        <p:nvGraphicFramePr>
          <p:cNvPr id="5" name="Table 4">
            <a:extLst>
              <a:ext uri="{FF2B5EF4-FFF2-40B4-BE49-F238E27FC236}">
                <a16:creationId xmlns:a16="http://schemas.microsoft.com/office/drawing/2014/main" id="{B232EB68-86A0-52EC-9037-5FE293BBA85B}"/>
              </a:ext>
            </a:extLst>
          </p:cNvPr>
          <p:cNvGraphicFramePr>
            <a:graphicFrameLocks noGrp="1"/>
          </p:cNvGraphicFramePr>
          <p:nvPr>
            <p:extLst>
              <p:ext uri="{D42A27DB-BD31-4B8C-83A1-F6EECF244321}">
                <p14:modId xmlns:p14="http://schemas.microsoft.com/office/powerpoint/2010/main" val="2882264803"/>
              </p:ext>
            </p:extLst>
          </p:nvPr>
        </p:nvGraphicFramePr>
        <p:xfrm>
          <a:off x="1589183" y="1966293"/>
          <a:ext cx="9013633" cy="4452165"/>
        </p:xfrm>
        <a:graphic>
          <a:graphicData uri="http://schemas.openxmlformats.org/drawingml/2006/table">
            <a:tbl>
              <a:tblPr bandRow="1">
                <a:tableStyleId>{69012ECD-51FC-41F1-AA8D-1B2483CD663E}</a:tableStyleId>
              </a:tblPr>
              <a:tblGrid>
                <a:gridCol w="4471212">
                  <a:extLst>
                    <a:ext uri="{9D8B030D-6E8A-4147-A177-3AD203B41FA5}">
                      <a16:colId xmlns:a16="http://schemas.microsoft.com/office/drawing/2014/main" val="3256066736"/>
                    </a:ext>
                  </a:extLst>
                </a:gridCol>
                <a:gridCol w="4542421">
                  <a:extLst>
                    <a:ext uri="{9D8B030D-6E8A-4147-A177-3AD203B41FA5}">
                      <a16:colId xmlns:a16="http://schemas.microsoft.com/office/drawing/2014/main" val="4120169139"/>
                    </a:ext>
                  </a:extLst>
                </a:gridCol>
              </a:tblGrid>
              <a:tr h="594399">
                <a:tc>
                  <a:txBody>
                    <a:bodyPr/>
                    <a:lstStyle/>
                    <a:p>
                      <a:pPr algn="l" rtl="0" fontAlgn="base"/>
                      <a:r>
                        <a:rPr lang="en-GB" sz="2300" b="1">
                          <a:effectLst/>
                        </a:rPr>
                        <a:t>Team Leader</a:t>
                      </a:r>
                      <a:endParaRPr lang="en-GB" sz="2300" b="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l" rtl="0" fontAlgn="base"/>
                      <a:r>
                        <a:rPr lang="en-GB" sz="2100" b="0">
                          <a:effectLst/>
                        </a:rPr>
                        <a:t>Mohammed Mahin Ibnay Mamun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283392089"/>
                  </a:ext>
                </a:extLst>
              </a:tr>
              <a:tr h="594399">
                <a:tc>
                  <a:txBody>
                    <a:bodyPr/>
                    <a:lstStyle/>
                    <a:p>
                      <a:pPr algn="l" rtl="0" fontAlgn="base"/>
                      <a:r>
                        <a:rPr lang="en-GB" sz="2300" b="1">
                          <a:effectLst/>
                        </a:rPr>
                        <a:t>Product Owner </a:t>
                      </a:r>
                      <a:r>
                        <a:rPr lang="en-GB" sz="2300" b="0">
                          <a:effectLst/>
                        </a:rPr>
                        <a:t>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l" rtl="0" fontAlgn="base"/>
                      <a:r>
                        <a:rPr lang="en-GB" sz="2100" b="0" err="1">
                          <a:effectLst/>
                        </a:rPr>
                        <a:t>Shoyombo</a:t>
                      </a:r>
                      <a:r>
                        <a:rPr lang="en-GB" sz="2100" b="0">
                          <a:effectLst/>
                        </a:rPr>
                        <a:t> Oreoluwa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245822850"/>
                  </a:ext>
                </a:extLst>
              </a:tr>
              <a:tr h="594399">
                <a:tc>
                  <a:txBody>
                    <a:bodyPr/>
                    <a:lstStyle/>
                    <a:p>
                      <a:pPr algn="l" rtl="0" fontAlgn="base"/>
                      <a:r>
                        <a:rPr lang="en-GB" sz="2300" b="1">
                          <a:effectLst/>
                        </a:rPr>
                        <a:t>Quality Controller</a:t>
                      </a:r>
                      <a:r>
                        <a:rPr lang="en-GB" sz="2300" b="0">
                          <a:effectLst/>
                        </a:rPr>
                        <a:t>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l" rtl="0" fontAlgn="base"/>
                      <a:r>
                        <a:rPr lang="en-GB" sz="2100" b="0">
                          <a:effectLst/>
                        </a:rPr>
                        <a:t>Keros Banda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249381637"/>
                  </a:ext>
                </a:extLst>
              </a:tr>
              <a:tr h="594399">
                <a:tc>
                  <a:txBody>
                    <a:bodyPr/>
                    <a:lstStyle/>
                    <a:p>
                      <a:pPr algn="l" rtl="0" fontAlgn="base"/>
                      <a:r>
                        <a:rPr lang="en-GB" sz="2300" b="1">
                          <a:effectLst/>
                        </a:rPr>
                        <a:t>Team Member</a:t>
                      </a:r>
                      <a:r>
                        <a:rPr lang="en-GB" sz="2300" b="0">
                          <a:effectLst/>
                        </a:rPr>
                        <a:t>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l" rtl="0" fontAlgn="base"/>
                      <a:r>
                        <a:rPr lang="en-GB" sz="2100" b="0" err="1">
                          <a:effectLst/>
                        </a:rPr>
                        <a:t>Naysharn</a:t>
                      </a:r>
                      <a:r>
                        <a:rPr lang="en-GB" sz="2100" b="0">
                          <a:effectLst/>
                        </a:rPr>
                        <a:t> Arrowsmith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495613652"/>
                  </a:ext>
                </a:extLst>
              </a:tr>
              <a:tr h="594399">
                <a:tc>
                  <a:txBody>
                    <a:bodyPr/>
                    <a:lstStyle/>
                    <a:p>
                      <a:pPr algn="l" rtl="0" fontAlgn="base"/>
                      <a:r>
                        <a:rPr lang="en-GB" sz="2300" b="1">
                          <a:effectLst/>
                        </a:rPr>
                        <a:t>Team Member</a:t>
                      </a:r>
                      <a:r>
                        <a:rPr lang="en-GB" sz="2300" b="0">
                          <a:effectLst/>
                        </a:rPr>
                        <a:t>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l" rtl="0" fontAlgn="base"/>
                      <a:r>
                        <a:rPr lang="en-GB" sz="2100" b="0">
                          <a:effectLst/>
                        </a:rPr>
                        <a:t>Qamar Iqbal Gutierrez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169931988"/>
                  </a:ext>
                </a:extLst>
              </a:tr>
              <a:tr h="594399">
                <a:tc>
                  <a:txBody>
                    <a:bodyPr/>
                    <a:lstStyle/>
                    <a:p>
                      <a:pPr algn="l" rtl="0" fontAlgn="base"/>
                      <a:r>
                        <a:rPr lang="en-GB" sz="2300" b="1">
                          <a:effectLst/>
                        </a:rPr>
                        <a:t>Team Member</a:t>
                      </a:r>
                      <a:r>
                        <a:rPr lang="en-GB" sz="2300" b="0">
                          <a:effectLst/>
                        </a:rPr>
                        <a:t>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l" rtl="0" fontAlgn="base"/>
                      <a:r>
                        <a:rPr lang="en-GB" sz="2100" b="0">
                          <a:effectLst/>
                        </a:rPr>
                        <a:t>Jensen Norris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041251354"/>
                  </a:ext>
                </a:extLst>
              </a:tr>
              <a:tr h="885771">
                <a:tc>
                  <a:txBody>
                    <a:bodyPr/>
                    <a:lstStyle/>
                    <a:p>
                      <a:pPr algn="l" rtl="0" fontAlgn="base"/>
                      <a:r>
                        <a:rPr lang="en-GB" sz="2300" b="1">
                          <a:solidFill>
                            <a:srgbClr val="000000"/>
                          </a:solidFill>
                          <a:effectLst/>
                        </a:rPr>
                        <a:t>Team Member </a:t>
                      </a:r>
                      <a:r>
                        <a:rPr lang="en-GB" sz="2300" b="0">
                          <a:solidFill>
                            <a:srgbClr val="000000"/>
                          </a:solidFill>
                          <a:effectLst/>
                        </a:rPr>
                        <a:t>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l" rtl="0" fontAlgn="base"/>
                      <a:r>
                        <a:rPr lang="en-GB" sz="2100" b="0">
                          <a:solidFill>
                            <a:srgbClr val="000000"/>
                          </a:solidFill>
                          <a:effectLst/>
                        </a:rPr>
                        <a:t>Divine </a:t>
                      </a:r>
                      <a:r>
                        <a:rPr lang="en-GB" sz="2100" b="0" err="1">
                          <a:solidFill>
                            <a:srgbClr val="000000"/>
                          </a:solidFill>
                          <a:effectLst/>
                        </a:rPr>
                        <a:t>Uchegbulam</a:t>
                      </a:r>
                      <a:r>
                        <a:rPr lang="en-GB" sz="2100" b="0">
                          <a:solidFill>
                            <a:srgbClr val="000000"/>
                          </a:solidFill>
                          <a:effectLst/>
                        </a:rPr>
                        <a:t> </a:t>
                      </a:r>
                      <a:endParaRPr lang="en-GB" sz="3400" b="0" i="0">
                        <a:effectLst/>
                      </a:endParaRPr>
                    </a:p>
                  </a:txBody>
                  <a:tcPr marL="127475" marR="127475" marT="87412" marB="87412"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307468912"/>
                  </a:ext>
                </a:extLst>
              </a:tr>
            </a:tbl>
          </a:graphicData>
        </a:graphic>
      </p:graphicFrame>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Website development</a:t>
            </a:r>
          </a:p>
        </p:txBody>
      </p:sp>
      <p:sp>
        <p:nvSpPr>
          <p:cNvPr id="3" name="TextBox 2">
            <a:extLst>
              <a:ext uri="{FF2B5EF4-FFF2-40B4-BE49-F238E27FC236}">
                <a16:creationId xmlns:a16="http://schemas.microsoft.com/office/drawing/2014/main" id="{F1416ED8-E2A3-6430-B05F-E35CD737DB31}"/>
              </a:ext>
            </a:extLst>
          </p:cNvPr>
          <p:cNvSpPr txBox="1"/>
          <p:nvPr/>
        </p:nvSpPr>
        <p:spPr>
          <a:xfrm>
            <a:off x="515600" y="2089502"/>
            <a:ext cx="976105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ea typeface="Calibri"/>
                <a:cs typeface="Calibri"/>
              </a:rPr>
              <a:t>Problems during development:</a:t>
            </a:r>
          </a:p>
          <a:p>
            <a:endParaRPr lang="en-US" sz="2000">
              <a:latin typeface="Calibri"/>
              <a:ea typeface="Calibri"/>
              <a:cs typeface="Calibri"/>
            </a:endParaRPr>
          </a:p>
          <a:p>
            <a:r>
              <a:rPr lang="en-US" sz="2000">
                <a:latin typeface="Calibri"/>
                <a:ea typeface="Calibri"/>
                <a:cs typeface="Calibri"/>
              </a:rPr>
              <a:t>-During working hours could not edit website at the same time as others.</a:t>
            </a:r>
          </a:p>
          <a:p>
            <a:endParaRPr lang="en-US" sz="2000">
              <a:latin typeface="Calibri"/>
              <a:ea typeface="Calibri"/>
              <a:cs typeface="Calibri"/>
            </a:endParaRPr>
          </a:p>
          <a:p>
            <a:r>
              <a:rPr lang="en-US" sz="2000">
                <a:latin typeface="Calibri"/>
                <a:ea typeface="+mn-lt"/>
                <a:cs typeface="+mn-lt"/>
              </a:rPr>
              <a:t>-Members joining late caused work to be shifted around.</a:t>
            </a:r>
          </a:p>
          <a:p>
            <a:endParaRPr lang="en-US" sz="2000">
              <a:latin typeface="Aptos" panose="020B0004020202020204"/>
              <a:ea typeface="Calibri"/>
              <a:cs typeface="Calibri"/>
            </a:endParaRPr>
          </a:p>
          <a:p>
            <a:r>
              <a:rPr lang="en-US" sz="2000">
                <a:latin typeface="Calibri"/>
                <a:ea typeface="Calibri"/>
                <a:cs typeface="Calibri"/>
              </a:rPr>
              <a:t>-Attendance to group meetings is low.</a:t>
            </a:r>
          </a:p>
        </p:txBody>
      </p:sp>
      <p:sp>
        <p:nvSpPr>
          <p:cNvPr id="6" name="TextBox 5">
            <a:extLst>
              <a:ext uri="{FF2B5EF4-FFF2-40B4-BE49-F238E27FC236}">
                <a16:creationId xmlns:a16="http://schemas.microsoft.com/office/drawing/2014/main" id="{7D6176AB-86FA-35D0-7EF1-5EA04F407582}"/>
              </a:ext>
            </a:extLst>
          </p:cNvPr>
          <p:cNvSpPr txBox="1"/>
          <p:nvPr/>
        </p:nvSpPr>
        <p:spPr>
          <a:xfrm>
            <a:off x="11363002" y="2739"/>
            <a:ext cx="1649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highlight>
                  <a:srgbClr val="C0C0C0"/>
                </a:highlight>
              </a:rPr>
              <a:t>Qamar</a:t>
            </a:r>
          </a:p>
        </p:txBody>
      </p:sp>
    </p:spTree>
    <p:extLst>
      <p:ext uri="{BB962C8B-B14F-4D97-AF65-F5344CB8AC3E}">
        <p14:creationId xmlns:p14="http://schemas.microsoft.com/office/powerpoint/2010/main" val="3352823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Website build and evaluation</a:t>
            </a:r>
            <a:endParaRPr lang="en-US"/>
          </a:p>
        </p:txBody>
      </p:sp>
      <p:sp>
        <p:nvSpPr>
          <p:cNvPr id="3" name="TextBox 2">
            <a:extLst>
              <a:ext uri="{FF2B5EF4-FFF2-40B4-BE49-F238E27FC236}">
                <a16:creationId xmlns:a16="http://schemas.microsoft.com/office/drawing/2014/main" id="{DE085E26-F0D8-CB8C-E6DB-1AA61DA375B1}"/>
              </a:ext>
            </a:extLst>
          </p:cNvPr>
          <p:cNvSpPr txBox="1"/>
          <p:nvPr/>
        </p:nvSpPr>
        <p:spPr>
          <a:xfrm>
            <a:off x="451524" y="1882725"/>
            <a:ext cx="11056673"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solidFill>
                <a:srgbClr val="000000"/>
              </a:solidFill>
              <a:latin typeface="Calibri"/>
              <a:ea typeface="Calibri"/>
              <a:cs typeface="Segoe UI"/>
            </a:endParaRPr>
          </a:p>
          <a:p>
            <a:r>
              <a:rPr lang="en-US" sz="2000">
                <a:solidFill>
                  <a:srgbClr val="000000"/>
                </a:solidFill>
                <a:latin typeface="Calibri"/>
                <a:ea typeface="Calibri"/>
                <a:cs typeface="Segoe UI"/>
              </a:rPr>
              <a:t>Personal responsibilities included:</a:t>
            </a:r>
          </a:p>
          <a:p>
            <a:r>
              <a:rPr lang="en-US" sz="2000">
                <a:solidFill>
                  <a:srgbClr val="000000"/>
                </a:solidFill>
                <a:latin typeface="Calibri"/>
                <a:ea typeface="Calibri"/>
                <a:cs typeface="Segoe UI"/>
              </a:rPr>
              <a:t>-Completing tasks on time</a:t>
            </a:r>
          </a:p>
          <a:p>
            <a:r>
              <a:rPr lang="en-US" sz="2000">
                <a:solidFill>
                  <a:srgbClr val="000000"/>
                </a:solidFill>
                <a:latin typeface="Calibri"/>
                <a:ea typeface="Calibri"/>
                <a:cs typeface="Segoe UI"/>
              </a:rPr>
              <a:t>-Tasks done correctly</a:t>
            </a:r>
          </a:p>
          <a:p>
            <a:r>
              <a:rPr lang="en-US" sz="2000">
                <a:solidFill>
                  <a:srgbClr val="000000"/>
                </a:solidFill>
                <a:latin typeface="Calibri"/>
                <a:ea typeface="Calibri"/>
                <a:cs typeface="Segoe UI"/>
              </a:rPr>
              <a:t>-Don’t bring anyone down</a:t>
            </a:r>
          </a:p>
          <a:p>
            <a:endParaRPr lang="en-US" sz="2000">
              <a:solidFill>
                <a:srgbClr val="000000"/>
              </a:solidFill>
              <a:latin typeface="Calibri"/>
              <a:ea typeface="Calibri"/>
              <a:cs typeface="Segoe UI"/>
            </a:endParaRPr>
          </a:p>
          <a:p>
            <a:r>
              <a:rPr lang="en-US" sz="2000">
                <a:solidFill>
                  <a:srgbClr val="000000"/>
                </a:solidFill>
                <a:latin typeface="Calibri"/>
                <a:ea typeface="Calibri"/>
                <a:cs typeface="Segoe UI"/>
              </a:rPr>
              <a:t>Team responsibilities include:</a:t>
            </a:r>
          </a:p>
          <a:p>
            <a:r>
              <a:rPr lang="en-US" sz="2000">
                <a:solidFill>
                  <a:srgbClr val="000000"/>
                </a:solidFill>
                <a:latin typeface="Calibri"/>
                <a:ea typeface="Calibri"/>
                <a:cs typeface="Segoe UI"/>
              </a:rPr>
              <a:t>-Recap and document after each sprint</a:t>
            </a:r>
          </a:p>
          <a:p>
            <a:r>
              <a:rPr lang="en-US" sz="2000">
                <a:latin typeface="Calibri"/>
                <a:ea typeface="Calibri"/>
                <a:cs typeface="Segoe UI"/>
              </a:rPr>
              <a:t>-Attending meetings</a:t>
            </a:r>
          </a:p>
          <a:p>
            <a:r>
              <a:rPr lang="en-US" sz="2000">
                <a:latin typeface="Calibri"/>
                <a:ea typeface="Calibri"/>
                <a:cs typeface="Segoe UI"/>
              </a:rPr>
              <a:t>-Motivating everyone</a:t>
            </a:r>
          </a:p>
          <a:p>
            <a:r>
              <a:rPr lang="en-US" sz="2000">
                <a:latin typeface="Calibri"/>
                <a:ea typeface="Calibri"/>
                <a:cs typeface="Segoe UI"/>
              </a:rPr>
              <a:t>-Team progress</a:t>
            </a:r>
          </a:p>
          <a:p>
            <a:endParaRPr lang="en-US" sz="2000">
              <a:highlight>
                <a:srgbClr val="FFFF00"/>
              </a:highlight>
              <a:latin typeface="Calibri"/>
              <a:ea typeface="Calibri"/>
              <a:cs typeface="Segoe UI"/>
            </a:endParaRPr>
          </a:p>
          <a:p>
            <a:endParaRPr lang="en-US" sz="2000">
              <a:highlight>
                <a:srgbClr val="FFFF00"/>
              </a:highlight>
              <a:latin typeface="Calibri"/>
              <a:ea typeface="Calibri"/>
              <a:cs typeface="Segoe UI"/>
            </a:endParaRPr>
          </a:p>
          <a:p>
            <a:endParaRPr lang="en-US" sz="2000">
              <a:highlight>
                <a:srgbClr val="FFFF00"/>
              </a:highlight>
              <a:latin typeface="Calibri"/>
              <a:ea typeface="Calibri"/>
              <a:cs typeface="Segoe UI"/>
            </a:endParaRPr>
          </a:p>
          <a:p>
            <a:endParaRPr lang="en-US" sz="2000">
              <a:highlight>
                <a:srgbClr val="FFFF00"/>
              </a:highlight>
              <a:latin typeface="Calibri"/>
              <a:ea typeface="Calibri"/>
              <a:cs typeface="Segoe UI"/>
            </a:endParaRPr>
          </a:p>
        </p:txBody>
      </p:sp>
      <p:sp>
        <p:nvSpPr>
          <p:cNvPr id="7" name="TextBox 6">
            <a:extLst>
              <a:ext uri="{FF2B5EF4-FFF2-40B4-BE49-F238E27FC236}">
                <a16:creationId xmlns:a16="http://schemas.microsoft.com/office/drawing/2014/main" id="{D4D40C48-7A73-3870-42DA-0B150ABC3777}"/>
              </a:ext>
            </a:extLst>
          </p:cNvPr>
          <p:cNvSpPr txBox="1"/>
          <p:nvPr/>
        </p:nvSpPr>
        <p:spPr>
          <a:xfrm>
            <a:off x="11363002" y="2738"/>
            <a:ext cx="1649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highlight>
                  <a:srgbClr val="C0C0C0"/>
                </a:highlight>
              </a:rPr>
              <a:t>Qamar</a:t>
            </a:r>
          </a:p>
        </p:txBody>
      </p:sp>
    </p:spTree>
    <p:extLst>
      <p:ext uri="{BB962C8B-B14F-4D97-AF65-F5344CB8AC3E}">
        <p14:creationId xmlns:p14="http://schemas.microsoft.com/office/powerpoint/2010/main" val="2938339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Final design </a:t>
            </a:r>
            <a:endParaRPr lang="en-US"/>
          </a:p>
        </p:txBody>
      </p:sp>
      <p:pic>
        <p:nvPicPr>
          <p:cNvPr id="3" name="Picture 2" descr="A person on a mat&#10;&#10;Description automatically generated">
            <a:extLst>
              <a:ext uri="{FF2B5EF4-FFF2-40B4-BE49-F238E27FC236}">
                <a16:creationId xmlns:a16="http://schemas.microsoft.com/office/drawing/2014/main" id="{9A973CF8-3A73-E564-7805-704DBA4409DA}"/>
              </a:ext>
            </a:extLst>
          </p:cNvPr>
          <p:cNvPicPr>
            <a:picLocks noChangeAspect="1"/>
          </p:cNvPicPr>
          <p:nvPr/>
        </p:nvPicPr>
        <p:blipFill rotWithShape="1">
          <a:blip r:embed="rId2"/>
          <a:srcRect l="5937" t="18820" r="19295" b="6180"/>
          <a:stretch/>
        </p:blipFill>
        <p:spPr>
          <a:xfrm>
            <a:off x="0" y="1578429"/>
            <a:ext cx="5886462" cy="3893088"/>
          </a:xfrm>
          <a:prstGeom prst="rect">
            <a:avLst/>
          </a:prstGeom>
        </p:spPr>
      </p:pic>
      <p:pic>
        <p:nvPicPr>
          <p:cNvPr id="6" name="Picture 5" descr="A screenshot of a website&#10;&#10;Description automatically generated">
            <a:extLst>
              <a:ext uri="{FF2B5EF4-FFF2-40B4-BE49-F238E27FC236}">
                <a16:creationId xmlns:a16="http://schemas.microsoft.com/office/drawing/2014/main" id="{61CC9890-4B1A-3B51-A52F-AD42B0D9BDF1}"/>
              </a:ext>
            </a:extLst>
          </p:cNvPr>
          <p:cNvPicPr>
            <a:picLocks noChangeAspect="1"/>
          </p:cNvPicPr>
          <p:nvPr/>
        </p:nvPicPr>
        <p:blipFill rotWithShape="1">
          <a:blip r:embed="rId3"/>
          <a:srcRect l="13387" t="19352" r="16713" b="10079"/>
          <a:stretch/>
        </p:blipFill>
        <p:spPr>
          <a:xfrm>
            <a:off x="6085113" y="3123717"/>
            <a:ext cx="6111487" cy="3737771"/>
          </a:xfrm>
          <a:prstGeom prst="rect">
            <a:avLst/>
          </a:prstGeom>
        </p:spPr>
      </p:pic>
      <p:sp>
        <p:nvSpPr>
          <p:cNvPr id="7" name="TextBox 6">
            <a:extLst>
              <a:ext uri="{FF2B5EF4-FFF2-40B4-BE49-F238E27FC236}">
                <a16:creationId xmlns:a16="http://schemas.microsoft.com/office/drawing/2014/main" id="{85668D0C-89A6-5443-CF2A-A794E6348380}"/>
              </a:ext>
            </a:extLst>
          </p:cNvPr>
          <p:cNvSpPr txBox="1"/>
          <p:nvPr/>
        </p:nvSpPr>
        <p:spPr>
          <a:xfrm>
            <a:off x="11467386" y="2738"/>
            <a:ext cx="1649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highlight>
                  <a:srgbClr val="C0C0C0"/>
                </a:highlight>
              </a:rPr>
              <a:t>Keros</a:t>
            </a:r>
          </a:p>
        </p:txBody>
      </p:sp>
    </p:spTree>
    <p:extLst>
      <p:ext uri="{BB962C8B-B14F-4D97-AF65-F5344CB8AC3E}">
        <p14:creationId xmlns:p14="http://schemas.microsoft.com/office/powerpoint/2010/main" val="3411774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Final design </a:t>
            </a:r>
            <a:endParaRPr lang="en-US"/>
          </a:p>
        </p:txBody>
      </p:sp>
      <p:sp>
        <p:nvSpPr>
          <p:cNvPr id="5" name="TextBox 4">
            <a:extLst>
              <a:ext uri="{FF2B5EF4-FFF2-40B4-BE49-F238E27FC236}">
                <a16:creationId xmlns:a16="http://schemas.microsoft.com/office/drawing/2014/main" id="{8CAA4872-0BB3-BCD4-E748-3D7B6F214886}"/>
              </a:ext>
            </a:extLst>
          </p:cNvPr>
          <p:cNvSpPr txBox="1"/>
          <p:nvPr/>
        </p:nvSpPr>
        <p:spPr>
          <a:xfrm>
            <a:off x="11407659" y="3687"/>
            <a:ext cx="782687" cy="369332"/>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Keros</a:t>
            </a:r>
          </a:p>
        </p:txBody>
      </p:sp>
      <p:pic>
        <p:nvPicPr>
          <p:cNvPr id="4" name="Picture 3" descr="A screenshot of a computer&#10;&#10;Description automatically generated">
            <a:extLst>
              <a:ext uri="{FF2B5EF4-FFF2-40B4-BE49-F238E27FC236}">
                <a16:creationId xmlns:a16="http://schemas.microsoft.com/office/drawing/2014/main" id="{27A0D89E-8CE7-A808-0B3E-A6D39875BA42}"/>
              </a:ext>
            </a:extLst>
          </p:cNvPr>
          <p:cNvPicPr>
            <a:picLocks noChangeAspect="1"/>
          </p:cNvPicPr>
          <p:nvPr/>
        </p:nvPicPr>
        <p:blipFill rotWithShape="1">
          <a:blip r:embed="rId2"/>
          <a:srcRect l="19911" t="20327" r="24821" b="5238"/>
          <a:stretch/>
        </p:blipFill>
        <p:spPr>
          <a:xfrm>
            <a:off x="0" y="1579066"/>
            <a:ext cx="5040093" cy="376583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D62FFB7-3138-C279-AFC2-9E362B6185F1}"/>
              </a:ext>
            </a:extLst>
          </p:cNvPr>
          <p:cNvPicPr>
            <a:picLocks noChangeAspect="1"/>
          </p:cNvPicPr>
          <p:nvPr/>
        </p:nvPicPr>
        <p:blipFill rotWithShape="1">
          <a:blip r:embed="rId3"/>
          <a:srcRect l="23571" t="20527" r="18928" b="24603"/>
          <a:stretch/>
        </p:blipFill>
        <p:spPr>
          <a:xfrm>
            <a:off x="5181600" y="3095048"/>
            <a:ext cx="7010413" cy="3762958"/>
          </a:xfrm>
          <a:prstGeom prst="rect">
            <a:avLst/>
          </a:prstGeom>
        </p:spPr>
      </p:pic>
    </p:spTree>
    <p:extLst>
      <p:ext uri="{BB962C8B-B14F-4D97-AF65-F5344CB8AC3E}">
        <p14:creationId xmlns:p14="http://schemas.microsoft.com/office/powerpoint/2010/main" val="320963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Final design </a:t>
            </a:r>
            <a:endParaRPr lang="en-US"/>
          </a:p>
        </p:txBody>
      </p:sp>
      <p:sp>
        <p:nvSpPr>
          <p:cNvPr id="5" name="TextBox 4">
            <a:extLst>
              <a:ext uri="{FF2B5EF4-FFF2-40B4-BE49-F238E27FC236}">
                <a16:creationId xmlns:a16="http://schemas.microsoft.com/office/drawing/2014/main" id="{8CAA4872-0BB3-BCD4-E748-3D7B6F214886}"/>
              </a:ext>
            </a:extLst>
          </p:cNvPr>
          <p:cNvSpPr txBox="1"/>
          <p:nvPr/>
        </p:nvSpPr>
        <p:spPr>
          <a:xfrm>
            <a:off x="11437347" y="3687"/>
            <a:ext cx="752999" cy="369332"/>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Keros </a:t>
            </a:r>
          </a:p>
        </p:txBody>
      </p:sp>
      <p:pic>
        <p:nvPicPr>
          <p:cNvPr id="3" name="Picture 2" descr="A screenshot of a website&#10;&#10;Description automatically generated">
            <a:extLst>
              <a:ext uri="{FF2B5EF4-FFF2-40B4-BE49-F238E27FC236}">
                <a16:creationId xmlns:a16="http://schemas.microsoft.com/office/drawing/2014/main" id="{9A0DF0C4-4027-FCA4-924E-D58F64B3DBE7}"/>
              </a:ext>
            </a:extLst>
          </p:cNvPr>
          <p:cNvPicPr>
            <a:picLocks noChangeAspect="1"/>
          </p:cNvPicPr>
          <p:nvPr/>
        </p:nvPicPr>
        <p:blipFill rotWithShape="1">
          <a:blip r:embed="rId2"/>
          <a:srcRect l="938" t="16212" r="3358" b="3611"/>
          <a:stretch/>
        </p:blipFill>
        <p:spPr>
          <a:xfrm>
            <a:off x="122173" y="1848970"/>
            <a:ext cx="5976210" cy="280487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0756515-E254-CF88-BD8B-805FC6C66B0B}"/>
              </a:ext>
            </a:extLst>
          </p:cNvPr>
          <p:cNvPicPr>
            <a:picLocks noChangeAspect="1"/>
          </p:cNvPicPr>
          <p:nvPr/>
        </p:nvPicPr>
        <p:blipFill rotWithShape="1">
          <a:blip r:embed="rId3"/>
          <a:srcRect l="968" t="15850" r="4412" b="5882"/>
          <a:stretch/>
        </p:blipFill>
        <p:spPr>
          <a:xfrm>
            <a:off x="5642533" y="3630705"/>
            <a:ext cx="6157273" cy="2812687"/>
          </a:xfrm>
          <a:prstGeom prst="rect">
            <a:avLst/>
          </a:prstGeom>
        </p:spPr>
      </p:pic>
    </p:spTree>
    <p:extLst>
      <p:ext uri="{BB962C8B-B14F-4D97-AF65-F5344CB8AC3E}">
        <p14:creationId xmlns:p14="http://schemas.microsoft.com/office/powerpoint/2010/main" val="1381034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Website build and evaluation</a:t>
            </a:r>
            <a:endParaRPr lang="en-US"/>
          </a:p>
        </p:txBody>
      </p:sp>
      <p:sp>
        <p:nvSpPr>
          <p:cNvPr id="3" name="TextBox 2">
            <a:extLst>
              <a:ext uri="{FF2B5EF4-FFF2-40B4-BE49-F238E27FC236}">
                <a16:creationId xmlns:a16="http://schemas.microsoft.com/office/drawing/2014/main" id="{DE085E26-F0D8-CB8C-E6DB-1AA61DA375B1}"/>
              </a:ext>
            </a:extLst>
          </p:cNvPr>
          <p:cNvSpPr txBox="1"/>
          <p:nvPr/>
        </p:nvSpPr>
        <p:spPr>
          <a:xfrm>
            <a:off x="106974" y="1577991"/>
            <a:ext cx="8968596"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Segoe UI"/>
              </a:rPr>
              <a:t>-Rough plan created, structure solidified in easy-to-understand form.</a:t>
            </a:r>
          </a:p>
          <a:p>
            <a:endParaRPr lang="en-US" sz="2000">
              <a:cs typeface="Segoe UI"/>
            </a:endParaRPr>
          </a:p>
          <a:p>
            <a:r>
              <a:rPr lang="en-US" sz="2000">
                <a:cs typeface="Segoe UI"/>
              </a:rPr>
              <a:t>-First page placed as homage to original idea, which was to promote the positive effects of fitness on the mind and body.</a:t>
            </a:r>
          </a:p>
          <a:p>
            <a:endParaRPr lang="en-US" sz="2000">
              <a:cs typeface="Segoe UI"/>
            </a:endParaRPr>
          </a:p>
          <a:p>
            <a:r>
              <a:rPr lang="en-US" sz="2000">
                <a:cs typeface="Segoe UI"/>
              </a:rPr>
              <a:t>-Format worked on to provide maximum info to user in a convenient way, increasing retention.</a:t>
            </a:r>
          </a:p>
          <a:p>
            <a:endParaRPr lang="en-US" sz="2000">
              <a:cs typeface="Segoe UI"/>
            </a:endParaRPr>
          </a:p>
          <a:p>
            <a:r>
              <a:rPr lang="en-US" sz="2000">
                <a:cs typeface="Segoe UI"/>
              </a:rPr>
              <a:t>-Testing on a weekly basis where we combined all up-to-date properties.</a:t>
            </a:r>
          </a:p>
          <a:p>
            <a:endParaRPr lang="en-US" sz="2000">
              <a:cs typeface="Segoe UI"/>
            </a:endParaRPr>
          </a:p>
          <a:p>
            <a:r>
              <a:rPr lang="en-US" sz="2000">
                <a:cs typeface="Segoe UI"/>
              </a:rPr>
              <a:t>-Testing time used to solve any outstanding bugs or missing content.</a:t>
            </a:r>
          </a:p>
          <a:p>
            <a:endParaRPr lang="en-US" sz="2000">
              <a:cs typeface="Segoe UI"/>
            </a:endParaRPr>
          </a:p>
          <a:p>
            <a:r>
              <a:rPr lang="en-US" sz="2000">
                <a:cs typeface="Segoe UI"/>
              </a:rPr>
              <a:t>-Evaluation carried out by proof reading and viewing in desktop format on a regular basis.</a:t>
            </a:r>
          </a:p>
          <a:p>
            <a:endParaRPr lang="en-US" sz="2000">
              <a:cs typeface="Segoe UI"/>
            </a:endParaRPr>
          </a:p>
          <a:p>
            <a:r>
              <a:rPr lang="en-US" sz="2000">
                <a:cs typeface="Segoe UI"/>
              </a:rPr>
              <a:t>-Obtained goals? Yes.</a:t>
            </a:r>
          </a:p>
          <a:p>
            <a:endParaRPr lang="en-US" sz="1400">
              <a:cs typeface="Segoe UI"/>
            </a:endParaRPr>
          </a:p>
        </p:txBody>
      </p:sp>
      <p:sp>
        <p:nvSpPr>
          <p:cNvPr id="4" name="TextBox 3">
            <a:extLst>
              <a:ext uri="{FF2B5EF4-FFF2-40B4-BE49-F238E27FC236}">
                <a16:creationId xmlns:a16="http://schemas.microsoft.com/office/drawing/2014/main" id="{1A9BEDD6-17EF-F360-95B9-923540A1C652}"/>
              </a:ext>
            </a:extLst>
          </p:cNvPr>
          <p:cNvSpPr txBox="1"/>
          <p:nvPr/>
        </p:nvSpPr>
        <p:spPr>
          <a:xfrm>
            <a:off x="11257649" y="356"/>
            <a:ext cx="935103" cy="369332"/>
          </a:xfrm>
          <a:prstGeom prst="rect">
            <a:avLst/>
          </a:prstGeom>
          <a:solidFill>
            <a:schemeClr val="bg1">
              <a:lumMod val="50000"/>
            </a:schemeClr>
          </a:solidFill>
        </p:spPr>
        <p:txBody>
          <a:bodyPr wrap="square" lIns="91440" tIns="45720" rIns="91440" bIns="45720" rtlCol="0" anchor="t">
            <a:spAutoFit/>
          </a:bodyPr>
          <a:lstStyle/>
          <a:p>
            <a:r>
              <a:rPr lang="en-GB" dirty="0"/>
              <a:t>Jensen</a:t>
            </a:r>
          </a:p>
        </p:txBody>
      </p:sp>
    </p:spTree>
    <p:extLst>
      <p:ext uri="{BB962C8B-B14F-4D97-AF65-F5344CB8AC3E}">
        <p14:creationId xmlns:p14="http://schemas.microsoft.com/office/powerpoint/2010/main" val="1283084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Website build and evaluation</a:t>
            </a:r>
            <a:endParaRPr lang="en-US"/>
          </a:p>
        </p:txBody>
      </p:sp>
      <p:sp>
        <p:nvSpPr>
          <p:cNvPr id="3" name="TextBox 2">
            <a:extLst>
              <a:ext uri="{FF2B5EF4-FFF2-40B4-BE49-F238E27FC236}">
                <a16:creationId xmlns:a16="http://schemas.microsoft.com/office/drawing/2014/main" id="{DE085E26-F0D8-CB8C-E6DB-1AA61DA375B1}"/>
              </a:ext>
            </a:extLst>
          </p:cNvPr>
          <p:cNvSpPr txBox="1"/>
          <p:nvPr/>
        </p:nvSpPr>
        <p:spPr>
          <a:xfrm>
            <a:off x="357709" y="1661448"/>
            <a:ext cx="896859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highlight>
                <a:srgbClr val="FFFF00"/>
              </a:highlight>
              <a:ea typeface="+mn-lt"/>
              <a:cs typeface="+mn-lt"/>
            </a:endParaRPr>
          </a:p>
          <a:p>
            <a:endParaRPr lang="en-US" sz="2000">
              <a:highlight>
                <a:srgbClr val="FFFF00"/>
              </a:highlight>
              <a:cs typeface="Segoe UI"/>
            </a:endParaRPr>
          </a:p>
          <a:p>
            <a:r>
              <a:rPr lang="en-US" sz="2000">
                <a:cs typeface="Segoe UI"/>
              </a:rPr>
              <a:t>-We've come to learn that an </a:t>
            </a:r>
            <a:r>
              <a:rPr lang="en-GB" sz="2000">
                <a:cs typeface="Segoe UI"/>
              </a:rPr>
              <a:t>organisation</a:t>
            </a:r>
            <a:r>
              <a:rPr lang="en-US" sz="2000">
                <a:cs typeface="Segoe UI"/>
              </a:rPr>
              <a:t> and structure is very important for efficient production of work and maintaining a schedule</a:t>
            </a:r>
          </a:p>
          <a:p>
            <a:endParaRPr lang="en-US" sz="2000">
              <a:cs typeface="Segoe UI"/>
            </a:endParaRPr>
          </a:p>
          <a:p>
            <a:r>
              <a:rPr lang="en-US" sz="2000">
                <a:cs typeface="Segoe UI"/>
              </a:rPr>
              <a:t>-Having a leader to take account of the progress of others and reflect it in their urgency is a strong guide.</a:t>
            </a:r>
          </a:p>
          <a:p>
            <a:endParaRPr lang="en-US" sz="2000">
              <a:cs typeface="Segoe UI"/>
            </a:endParaRPr>
          </a:p>
          <a:p>
            <a:r>
              <a:rPr lang="en-US" sz="2000">
                <a:cs typeface="Segoe UI"/>
              </a:rPr>
              <a:t>-Personal responsibility is ensuring that you adequately do your part, getting your work done on time, while your responsibility to the team is to ensure clean and consistent communication, helping and providing engagement where needed.</a:t>
            </a:r>
          </a:p>
          <a:p>
            <a:endParaRPr lang="en-US" sz="2000">
              <a:cs typeface="Segoe UI"/>
            </a:endParaRPr>
          </a:p>
          <a:p>
            <a:r>
              <a:rPr lang="en-US" sz="2000">
                <a:cs typeface="Segoe UI"/>
              </a:rPr>
              <a:t>-Interpersonal skills are required when working in a group to ensure all members understand each other and can work together efficiently. Delays can be caused by poor communication.</a:t>
            </a:r>
          </a:p>
          <a:p>
            <a:endParaRPr lang="en-US" sz="2000">
              <a:highlight>
                <a:srgbClr val="FFFF00"/>
              </a:highlight>
              <a:cs typeface="Segoe UI"/>
            </a:endParaRPr>
          </a:p>
        </p:txBody>
      </p:sp>
      <p:sp>
        <p:nvSpPr>
          <p:cNvPr id="5" name="TextBox 4">
            <a:extLst>
              <a:ext uri="{FF2B5EF4-FFF2-40B4-BE49-F238E27FC236}">
                <a16:creationId xmlns:a16="http://schemas.microsoft.com/office/drawing/2014/main" id="{A283CBCF-3137-6241-8840-6FF7006B8688}"/>
              </a:ext>
            </a:extLst>
          </p:cNvPr>
          <p:cNvSpPr txBox="1"/>
          <p:nvPr/>
        </p:nvSpPr>
        <p:spPr>
          <a:xfrm>
            <a:off x="11297233" y="356"/>
            <a:ext cx="895519" cy="369332"/>
          </a:xfrm>
          <a:prstGeom prst="rect">
            <a:avLst/>
          </a:prstGeom>
          <a:solidFill>
            <a:schemeClr val="bg1">
              <a:lumMod val="50000"/>
            </a:schemeClr>
          </a:solidFill>
        </p:spPr>
        <p:txBody>
          <a:bodyPr wrap="square" lIns="91440" tIns="45720" rIns="91440" bIns="45720" rtlCol="0" anchor="t">
            <a:spAutoFit/>
          </a:bodyPr>
          <a:lstStyle/>
          <a:p>
            <a:r>
              <a:rPr lang="en-GB" dirty="0"/>
              <a:t>Jensen</a:t>
            </a:r>
          </a:p>
        </p:txBody>
      </p:sp>
    </p:spTree>
    <p:extLst>
      <p:ext uri="{BB962C8B-B14F-4D97-AF65-F5344CB8AC3E}">
        <p14:creationId xmlns:p14="http://schemas.microsoft.com/office/powerpoint/2010/main" val="3067006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dirty="0">
                <a:solidFill>
                  <a:srgbClr val="FFFFFF"/>
                </a:solidFill>
              </a:rPr>
              <a:t>What we learnt as a team</a:t>
            </a:r>
          </a:p>
        </p:txBody>
      </p:sp>
      <p:sp>
        <p:nvSpPr>
          <p:cNvPr id="5" name="TextBox 4">
            <a:extLst>
              <a:ext uri="{FF2B5EF4-FFF2-40B4-BE49-F238E27FC236}">
                <a16:creationId xmlns:a16="http://schemas.microsoft.com/office/drawing/2014/main" id="{A283CBCF-3137-6241-8840-6FF7006B8688}"/>
              </a:ext>
            </a:extLst>
          </p:cNvPr>
          <p:cNvSpPr txBox="1"/>
          <p:nvPr/>
        </p:nvSpPr>
        <p:spPr>
          <a:xfrm>
            <a:off x="11326922" y="356"/>
            <a:ext cx="865830" cy="369332"/>
          </a:xfrm>
          <a:prstGeom prst="rect">
            <a:avLst/>
          </a:prstGeom>
          <a:solidFill>
            <a:schemeClr val="bg1">
              <a:lumMod val="50000"/>
            </a:schemeClr>
          </a:solidFill>
        </p:spPr>
        <p:txBody>
          <a:bodyPr wrap="square" lIns="91440" tIns="45720" rIns="91440" bIns="45720" rtlCol="0" anchor="t">
            <a:spAutoFit/>
          </a:bodyPr>
          <a:lstStyle/>
          <a:p>
            <a:r>
              <a:rPr lang="en-GB" dirty="0"/>
              <a:t>Divine</a:t>
            </a:r>
          </a:p>
        </p:txBody>
      </p:sp>
      <p:sp>
        <p:nvSpPr>
          <p:cNvPr id="6" name="TextBox 5">
            <a:extLst>
              <a:ext uri="{FF2B5EF4-FFF2-40B4-BE49-F238E27FC236}">
                <a16:creationId xmlns:a16="http://schemas.microsoft.com/office/drawing/2014/main" id="{58866D4A-A30C-DEEA-DADD-4B7BA4614D0D}"/>
              </a:ext>
            </a:extLst>
          </p:cNvPr>
          <p:cNvSpPr txBox="1"/>
          <p:nvPr/>
        </p:nvSpPr>
        <p:spPr>
          <a:xfrm>
            <a:off x="320233" y="2113146"/>
            <a:ext cx="1055914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latin typeface="Calibri"/>
              <a:ea typeface="Calibri"/>
              <a:cs typeface="Calibri"/>
            </a:endParaRPr>
          </a:p>
          <a:p>
            <a:pPr marL="285750" indent="-285750" algn="l">
              <a:buFont typeface="Arial"/>
              <a:buChar char="•"/>
            </a:pPr>
            <a:endParaRPr lang="en-US" dirty="0">
              <a:latin typeface="Calibri"/>
              <a:ea typeface="Calibri"/>
              <a:cs typeface="Calibri"/>
            </a:endParaRPr>
          </a:p>
          <a:p>
            <a:pPr marL="285750" indent="-285750">
              <a:buFont typeface="Arial"/>
              <a:buChar char="•"/>
            </a:pPr>
            <a:r>
              <a:rPr lang="en-US" dirty="0">
                <a:latin typeface="Calibri"/>
                <a:ea typeface="Calibri"/>
                <a:cs typeface="Calibri"/>
              </a:rPr>
              <a:t>Pre-planned organization and structure is important as without it work would be difficult and take longer than needed.</a:t>
            </a:r>
          </a:p>
          <a:p>
            <a:pPr marL="285750" indent="-285750">
              <a:buFont typeface="Arial"/>
              <a:buChar char="•"/>
            </a:pPr>
            <a:r>
              <a:rPr lang="en-US">
                <a:latin typeface="Calibri"/>
                <a:ea typeface="Calibri"/>
                <a:cs typeface="Calibri"/>
              </a:rPr>
              <a:t>Regular checkups to ensure all work is being completed on schedule.</a:t>
            </a:r>
          </a:p>
          <a:p>
            <a:pPr marL="285750" indent="-285750">
              <a:buFont typeface="Arial"/>
              <a:buChar char="•"/>
            </a:pPr>
            <a:endParaRPr lang="en-US" dirty="0">
              <a:latin typeface="Calibri"/>
              <a:ea typeface="Calibri"/>
              <a:cs typeface="Calibri"/>
            </a:endParaRPr>
          </a:p>
          <a:p>
            <a:pPr marL="285750" indent="-285750">
              <a:buFont typeface="Arial"/>
              <a:buChar char="•"/>
            </a:pPr>
            <a:r>
              <a:rPr lang="en-US">
                <a:latin typeface="Calibri"/>
                <a:ea typeface="Calibri"/>
                <a:cs typeface="Calibri"/>
              </a:rPr>
              <a:t>Not completing</a:t>
            </a:r>
            <a:r>
              <a:rPr lang="en-US" dirty="0">
                <a:latin typeface="Calibri"/>
                <a:ea typeface="Calibri"/>
                <a:cs typeface="Calibri"/>
              </a:rPr>
              <a:t> </a:t>
            </a:r>
            <a:r>
              <a:rPr lang="en-US">
                <a:latin typeface="Calibri"/>
                <a:ea typeface="Calibri"/>
                <a:cs typeface="Calibri"/>
              </a:rPr>
              <a:t>your task as well as team members completing their responsibilities will</a:t>
            </a:r>
            <a:r>
              <a:rPr lang="en-US" dirty="0">
                <a:latin typeface="Calibri"/>
                <a:ea typeface="Calibri"/>
                <a:cs typeface="Calibri"/>
              </a:rPr>
              <a:t> hold back the entire team.</a:t>
            </a:r>
          </a:p>
          <a:p>
            <a:pPr marL="285750" indent="-285750">
              <a:buFont typeface="Arial"/>
              <a:buChar char="•"/>
            </a:pPr>
            <a:endParaRPr lang="en-US" dirty="0">
              <a:latin typeface="Calibri"/>
              <a:ea typeface="Calibri"/>
              <a:cs typeface="Calibri"/>
            </a:endParaRPr>
          </a:p>
          <a:p>
            <a:pPr marL="285750" indent="-285750">
              <a:buFont typeface="Arial"/>
              <a:buChar char="•"/>
            </a:pPr>
            <a:r>
              <a:rPr lang="en-US">
                <a:latin typeface="Calibri"/>
                <a:ea typeface="Calibri"/>
                <a:cs typeface="Calibri"/>
              </a:rPr>
              <a:t>Our Interpersonal skills were put to the test. Teamwork, motivation, active listening responsibility etc.</a:t>
            </a:r>
          </a:p>
          <a:p>
            <a:pPr marL="285750" indent="-285750">
              <a:buFont typeface="Arial"/>
              <a:buChar char="•"/>
            </a:pPr>
            <a:endParaRPr lang="en-US">
              <a:latin typeface="Calibri"/>
              <a:ea typeface="Calibri"/>
              <a:cs typeface="Calibri"/>
            </a:endParaRPr>
          </a:p>
          <a:p>
            <a:pPr marL="285750" indent="-285750">
              <a:buFont typeface="Arial"/>
              <a:buChar char="•"/>
            </a:pPr>
            <a:r>
              <a:rPr lang="en-US">
                <a:latin typeface="Calibri"/>
                <a:ea typeface="Calibri"/>
                <a:cs typeface="Calibri"/>
              </a:rPr>
              <a:t>Flexibility is essential for the project as we all had different schedules and had to adapt accordingly.</a:t>
            </a:r>
            <a:endParaRPr lang="en-US" dirty="0">
              <a:latin typeface="Calibri"/>
              <a:ea typeface="Calibri"/>
              <a:cs typeface="Calibri"/>
            </a:endParaRPr>
          </a:p>
          <a:p>
            <a:pPr marL="285750" indent="-285750">
              <a:buFont typeface="Arial"/>
              <a:buChar char="•"/>
            </a:pPr>
            <a:endParaRPr lang="en-US" dirty="0">
              <a:latin typeface="Calibri"/>
              <a:ea typeface="Calibri"/>
              <a:cs typeface="Calibri"/>
            </a:endParaRPr>
          </a:p>
          <a:p>
            <a:endParaRPr lang="en-US" dirty="0">
              <a:latin typeface="Calibri"/>
              <a:ea typeface="Calibri"/>
              <a:cs typeface="Calibri"/>
            </a:endParaRPr>
          </a:p>
        </p:txBody>
      </p:sp>
    </p:spTree>
    <p:extLst>
      <p:ext uri="{BB962C8B-B14F-4D97-AF65-F5344CB8AC3E}">
        <p14:creationId xmlns:p14="http://schemas.microsoft.com/office/powerpoint/2010/main" val="2183060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Team meetings </a:t>
            </a:r>
          </a:p>
        </p:txBody>
      </p:sp>
      <p:sp>
        <p:nvSpPr>
          <p:cNvPr id="4" name="TextBox 3">
            <a:extLst>
              <a:ext uri="{FF2B5EF4-FFF2-40B4-BE49-F238E27FC236}">
                <a16:creationId xmlns:a16="http://schemas.microsoft.com/office/drawing/2014/main" id="{61CD21C1-96DD-EBC4-4B8D-E48E64485FE5}"/>
              </a:ext>
            </a:extLst>
          </p:cNvPr>
          <p:cNvSpPr txBox="1"/>
          <p:nvPr/>
        </p:nvSpPr>
        <p:spPr>
          <a:xfrm>
            <a:off x="1190899" y="1822267"/>
            <a:ext cx="918741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Weekly meetings for understanding team progress and task levels</a:t>
            </a:r>
            <a:endParaRPr lang="en-US" sz="2800"/>
          </a:p>
          <a:p>
            <a:endParaRPr lang="en-US" sz="2800">
              <a:ea typeface="+mn-lt"/>
              <a:cs typeface="+mn-lt"/>
            </a:endParaRPr>
          </a:p>
          <a:p>
            <a:r>
              <a:rPr lang="en-US" sz="2800">
                <a:ea typeface="+mn-lt"/>
                <a:cs typeface="+mn-lt"/>
              </a:rPr>
              <a:t>- Opportunity for deeper understanding beyond text communication</a:t>
            </a:r>
            <a:endParaRPr lang="en-US" sz="2800"/>
          </a:p>
          <a:p>
            <a:endParaRPr lang="en-US" sz="2800">
              <a:ea typeface="+mn-lt"/>
              <a:cs typeface="+mn-lt"/>
            </a:endParaRPr>
          </a:p>
          <a:p>
            <a:r>
              <a:rPr lang="en-US" sz="2800">
                <a:ea typeface="+mn-lt"/>
                <a:cs typeface="+mn-lt"/>
              </a:rPr>
              <a:t>- Collaboration between individuals with aligned tasks </a:t>
            </a:r>
            <a:endParaRPr lang="en-US" sz="2800"/>
          </a:p>
          <a:p>
            <a:endParaRPr lang="en-US" sz="2800">
              <a:ea typeface="+mn-lt"/>
              <a:cs typeface="+mn-lt"/>
            </a:endParaRPr>
          </a:p>
          <a:p>
            <a:r>
              <a:rPr lang="en-US" sz="2800">
                <a:ea typeface="+mn-lt"/>
                <a:cs typeface="+mn-lt"/>
              </a:rPr>
              <a:t>- Utilization of team meeting to assign new tasks or expedite ongoing ones</a:t>
            </a:r>
          </a:p>
        </p:txBody>
      </p:sp>
      <p:sp>
        <p:nvSpPr>
          <p:cNvPr id="5" name="TextBox 4">
            <a:extLst>
              <a:ext uri="{FF2B5EF4-FFF2-40B4-BE49-F238E27FC236}">
                <a16:creationId xmlns:a16="http://schemas.microsoft.com/office/drawing/2014/main" id="{9B57D820-6D98-5E8D-0B31-967C762B0FD1}"/>
              </a:ext>
            </a:extLst>
          </p:cNvPr>
          <p:cNvSpPr txBox="1"/>
          <p:nvPr/>
        </p:nvSpPr>
        <p:spPr>
          <a:xfrm>
            <a:off x="11453153" y="840"/>
            <a:ext cx="8371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highlight>
                  <a:srgbClr val="C0C0C0"/>
                </a:highlight>
              </a:rPr>
              <a:t>Mahin</a:t>
            </a:r>
          </a:p>
        </p:txBody>
      </p:sp>
    </p:spTree>
    <p:extLst>
      <p:ext uri="{BB962C8B-B14F-4D97-AF65-F5344CB8AC3E}">
        <p14:creationId xmlns:p14="http://schemas.microsoft.com/office/powerpoint/2010/main" val="2378797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18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latin typeface="Calibri"/>
                <a:ea typeface="Calibri"/>
                <a:cs typeface="Calibri"/>
              </a:rPr>
              <a:t>Group individual engagement</a:t>
            </a:r>
          </a:p>
        </p:txBody>
      </p:sp>
      <p:sp>
        <p:nvSpPr>
          <p:cNvPr id="9" name="TextBox 8">
            <a:extLst>
              <a:ext uri="{FF2B5EF4-FFF2-40B4-BE49-F238E27FC236}">
                <a16:creationId xmlns:a16="http://schemas.microsoft.com/office/drawing/2014/main" id="{09D887D9-596A-1867-B58D-401098AA4C90}"/>
              </a:ext>
            </a:extLst>
          </p:cNvPr>
          <p:cNvSpPr txBox="1"/>
          <p:nvPr/>
        </p:nvSpPr>
        <p:spPr>
          <a:xfrm>
            <a:off x="173308" y="1714779"/>
            <a:ext cx="4179548"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a:latin typeface="Calibri"/>
                <a:ea typeface="Calibri"/>
                <a:cs typeface="Calibri"/>
              </a:rPr>
              <a:t>Mohammed Mahin </a:t>
            </a:r>
            <a:r>
              <a:rPr lang="en-US" sz="2100" err="1">
                <a:latin typeface="Calibri"/>
                <a:ea typeface="Calibri"/>
                <a:cs typeface="Calibri"/>
              </a:rPr>
              <a:t>Ibnay</a:t>
            </a:r>
            <a:r>
              <a:rPr lang="en-US" sz="2100">
                <a:latin typeface="Calibri"/>
                <a:ea typeface="Calibri"/>
                <a:cs typeface="Calibri"/>
              </a:rPr>
              <a:t> Mamun</a:t>
            </a:r>
          </a:p>
          <a:p>
            <a:pPr marL="342900" indent="-342900">
              <a:buFont typeface="Arial"/>
              <a:buChar char="•"/>
            </a:pPr>
            <a:r>
              <a:rPr lang="en-US" sz="2100">
                <a:latin typeface="Calibri"/>
                <a:ea typeface="Calibri"/>
                <a:cs typeface="Calibri"/>
              </a:rPr>
              <a:t>Plan team meetings</a:t>
            </a:r>
          </a:p>
          <a:p>
            <a:pPr marL="342900" indent="-342900">
              <a:buFont typeface="Arial"/>
              <a:buChar char="•"/>
            </a:pPr>
            <a:r>
              <a:rPr lang="en-US" sz="2100">
                <a:latin typeface="Calibri"/>
                <a:ea typeface="Calibri"/>
                <a:cs typeface="Calibri"/>
              </a:rPr>
              <a:t>Assign tasks on Trello</a:t>
            </a:r>
          </a:p>
          <a:p>
            <a:pPr marL="342900" indent="-342900">
              <a:buFont typeface="Arial"/>
              <a:buChar char="•"/>
            </a:pPr>
            <a:r>
              <a:rPr lang="en-US" sz="2100">
                <a:latin typeface="Calibri"/>
                <a:ea typeface="Calibri"/>
                <a:cs typeface="Calibri"/>
              </a:rPr>
              <a:t>Approve documentations including wireframe and sprint.</a:t>
            </a:r>
          </a:p>
        </p:txBody>
      </p:sp>
      <p:sp>
        <p:nvSpPr>
          <p:cNvPr id="11" name="TextBox 10">
            <a:extLst>
              <a:ext uri="{FF2B5EF4-FFF2-40B4-BE49-F238E27FC236}">
                <a16:creationId xmlns:a16="http://schemas.microsoft.com/office/drawing/2014/main" id="{49654F90-4EAA-04C7-5374-37C4D3547BDB}"/>
              </a:ext>
            </a:extLst>
          </p:cNvPr>
          <p:cNvSpPr txBox="1"/>
          <p:nvPr/>
        </p:nvSpPr>
        <p:spPr>
          <a:xfrm>
            <a:off x="8742521" y="1714778"/>
            <a:ext cx="2916237" cy="15234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err="1">
                <a:latin typeface="Calibri"/>
                <a:ea typeface="Calibri"/>
                <a:cs typeface="Calibri"/>
              </a:rPr>
              <a:t>Shoyombo</a:t>
            </a:r>
            <a:r>
              <a:rPr lang="en-US" sz="2100">
                <a:latin typeface="Calibri"/>
                <a:ea typeface="Calibri"/>
                <a:cs typeface="Calibri"/>
              </a:rPr>
              <a:t> Oreoluwa</a:t>
            </a:r>
          </a:p>
          <a:p>
            <a:pPr marL="285750" indent="-285750">
              <a:buFont typeface="Arial"/>
              <a:buChar char="•"/>
            </a:pPr>
            <a:r>
              <a:rPr lang="en-US">
                <a:latin typeface="Calibri"/>
                <a:ea typeface="Calibri"/>
                <a:cs typeface="Calibri"/>
              </a:rPr>
              <a:t>complete sprint document</a:t>
            </a:r>
          </a:p>
          <a:p>
            <a:pPr marL="285750" indent="-285750">
              <a:buFont typeface="Arial"/>
              <a:buChar char="•"/>
            </a:pPr>
            <a:r>
              <a:rPr lang="en-US">
                <a:latin typeface="Calibri"/>
                <a:ea typeface="Calibri"/>
                <a:cs typeface="Calibri"/>
              </a:rPr>
              <a:t>Helped the team out with some researches</a:t>
            </a:r>
          </a:p>
        </p:txBody>
      </p:sp>
      <p:sp>
        <p:nvSpPr>
          <p:cNvPr id="13" name="TextBox 12">
            <a:extLst>
              <a:ext uri="{FF2B5EF4-FFF2-40B4-BE49-F238E27FC236}">
                <a16:creationId xmlns:a16="http://schemas.microsoft.com/office/drawing/2014/main" id="{EF2EA91D-6942-211E-BD36-2AA04573E170}"/>
              </a:ext>
            </a:extLst>
          </p:cNvPr>
          <p:cNvSpPr txBox="1"/>
          <p:nvPr/>
        </p:nvSpPr>
        <p:spPr>
          <a:xfrm>
            <a:off x="4693930" y="1714777"/>
            <a:ext cx="4054288"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100">
                <a:highlight>
                  <a:srgbClr val="FFFFFF"/>
                </a:highlight>
                <a:latin typeface="Calibri"/>
                <a:ea typeface="Calibri"/>
                <a:cs typeface="Calibri"/>
              </a:rPr>
              <a:t>Keros Banda </a:t>
            </a:r>
          </a:p>
          <a:p>
            <a:pPr marL="342900" indent="-342900">
              <a:buFont typeface="Arial"/>
              <a:buChar char="•"/>
            </a:pPr>
            <a:r>
              <a:rPr lang="en-GB" sz="2100">
                <a:highlight>
                  <a:srgbClr val="FFFFFF"/>
                </a:highlight>
                <a:latin typeface="Calibri"/>
                <a:ea typeface="Calibri"/>
                <a:cs typeface="Calibri"/>
              </a:rPr>
              <a:t>Logo design</a:t>
            </a:r>
          </a:p>
          <a:p>
            <a:pPr marL="342900" indent="-342900">
              <a:buFont typeface="Arial"/>
              <a:buChar char="•"/>
            </a:pPr>
            <a:r>
              <a:rPr lang="en-GB" sz="2100">
                <a:highlight>
                  <a:srgbClr val="FFFFFF"/>
                </a:highlight>
                <a:latin typeface="Calibri"/>
                <a:ea typeface="Calibri"/>
                <a:cs typeface="Calibri"/>
              </a:rPr>
              <a:t>Bug fixes</a:t>
            </a:r>
          </a:p>
        </p:txBody>
      </p:sp>
      <p:sp>
        <p:nvSpPr>
          <p:cNvPr id="15" name="TextBox 14">
            <a:extLst>
              <a:ext uri="{FF2B5EF4-FFF2-40B4-BE49-F238E27FC236}">
                <a16:creationId xmlns:a16="http://schemas.microsoft.com/office/drawing/2014/main" id="{9BCFC66A-DA9C-687F-70D6-4EE674487B3F}"/>
              </a:ext>
            </a:extLst>
          </p:cNvPr>
          <p:cNvSpPr txBox="1"/>
          <p:nvPr/>
        </p:nvSpPr>
        <p:spPr>
          <a:xfrm>
            <a:off x="174558" y="3749308"/>
            <a:ext cx="4054288" cy="15234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100" err="1">
                <a:highlight>
                  <a:srgbClr val="FFFFFF"/>
                </a:highlight>
                <a:latin typeface="Calibri"/>
                <a:ea typeface="Calibri"/>
                <a:cs typeface="Calibri"/>
              </a:rPr>
              <a:t>Naysharn</a:t>
            </a:r>
            <a:r>
              <a:rPr lang="en-GB" sz="2100">
                <a:highlight>
                  <a:srgbClr val="FFFFFF"/>
                </a:highlight>
                <a:latin typeface="Calibri"/>
                <a:ea typeface="Calibri"/>
                <a:cs typeface="Calibri"/>
              </a:rPr>
              <a:t> Arrowsmith </a:t>
            </a:r>
            <a:endParaRPr lang="en-US">
              <a:latin typeface="Calibri"/>
              <a:ea typeface="Calibri"/>
              <a:cs typeface="Calibri"/>
            </a:endParaRPr>
          </a:p>
          <a:p>
            <a:pPr marL="285750" indent="-285750">
              <a:buFont typeface="Arial"/>
              <a:buChar char="•"/>
            </a:pPr>
            <a:r>
              <a:rPr lang="en-US">
                <a:latin typeface="Calibri"/>
                <a:ea typeface="Calibri"/>
                <a:cs typeface="Calibri"/>
              </a:rPr>
              <a:t>created fitness page and research into how fitness can boost mental</a:t>
            </a:r>
          </a:p>
          <a:p>
            <a:pPr marL="285750" indent="-285750">
              <a:buFont typeface="Arial"/>
              <a:buChar char="•"/>
            </a:pPr>
            <a:r>
              <a:rPr lang="en-US">
                <a:latin typeface="Calibri"/>
                <a:ea typeface="Calibri"/>
                <a:cs typeface="Calibri"/>
              </a:rPr>
              <a:t>research into relevant websites</a:t>
            </a:r>
          </a:p>
          <a:p>
            <a:endParaRPr lang="en-US">
              <a:latin typeface="Calibri"/>
              <a:ea typeface="Calibri"/>
              <a:cs typeface="Calibri"/>
            </a:endParaRPr>
          </a:p>
        </p:txBody>
      </p:sp>
      <p:sp>
        <p:nvSpPr>
          <p:cNvPr id="17" name="TextBox 16">
            <a:extLst>
              <a:ext uri="{FF2B5EF4-FFF2-40B4-BE49-F238E27FC236}">
                <a16:creationId xmlns:a16="http://schemas.microsoft.com/office/drawing/2014/main" id="{A2330911-79D9-9BC6-A457-75F91B39D0A5}"/>
              </a:ext>
            </a:extLst>
          </p:cNvPr>
          <p:cNvSpPr txBox="1"/>
          <p:nvPr/>
        </p:nvSpPr>
        <p:spPr>
          <a:xfrm>
            <a:off x="4539251" y="3749308"/>
            <a:ext cx="4054288" cy="15234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100">
                <a:highlight>
                  <a:srgbClr val="FFFFFF"/>
                </a:highlight>
                <a:latin typeface="Calibri"/>
                <a:ea typeface="Calibri"/>
                <a:cs typeface="Calibri"/>
              </a:rPr>
              <a:t>Qamar Iqbal Gutierrez </a:t>
            </a:r>
            <a:endParaRPr lang="en-US">
              <a:latin typeface="Calibri"/>
              <a:ea typeface="Calibri"/>
              <a:cs typeface="Calibri"/>
            </a:endParaRPr>
          </a:p>
          <a:p>
            <a:pPr marL="285750" indent="-285750">
              <a:buFont typeface="Arial"/>
              <a:buChar char="•"/>
            </a:pPr>
            <a:r>
              <a:rPr lang="en-US">
                <a:latin typeface="Calibri"/>
                <a:ea typeface="Calibri"/>
                <a:cs typeface="Calibri"/>
              </a:rPr>
              <a:t>Logo design</a:t>
            </a:r>
          </a:p>
          <a:p>
            <a:pPr marL="285750" indent="-285750">
              <a:buFont typeface="Arial"/>
              <a:buChar char="•"/>
            </a:pPr>
            <a:r>
              <a:rPr lang="en-US">
                <a:latin typeface="Calibri"/>
                <a:ea typeface="Calibri"/>
                <a:cs typeface="Calibri"/>
              </a:rPr>
              <a:t>Designs and setup of mental health page</a:t>
            </a:r>
          </a:p>
          <a:p>
            <a:pPr marL="285750" indent="-285750">
              <a:buFont typeface="Arial"/>
              <a:buChar char="•"/>
            </a:pPr>
            <a:r>
              <a:rPr lang="en-US">
                <a:latin typeface="Calibri"/>
                <a:ea typeface="Calibri"/>
                <a:cs typeface="Calibri"/>
              </a:rPr>
              <a:t>Reasearch</a:t>
            </a:r>
          </a:p>
        </p:txBody>
      </p:sp>
      <p:sp>
        <p:nvSpPr>
          <p:cNvPr id="18" name="TextBox 17">
            <a:extLst>
              <a:ext uri="{FF2B5EF4-FFF2-40B4-BE49-F238E27FC236}">
                <a16:creationId xmlns:a16="http://schemas.microsoft.com/office/drawing/2014/main" id="{F2BEE804-37DE-4FCE-9996-49893989D856}"/>
              </a:ext>
            </a:extLst>
          </p:cNvPr>
          <p:cNvSpPr txBox="1"/>
          <p:nvPr/>
        </p:nvSpPr>
        <p:spPr>
          <a:xfrm>
            <a:off x="4708659" y="5273867"/>
            <a:ext cx="4054288"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100">
                <a:highlight>
                  <a:srgbClr val="FFFFFF"/>
                </a:highlight>
                <a:latin typeface="Calibri"/>
                <a:ea typeface="Calibri"/>
                <a:cs typeface="Calibri"/>
              </a:rPr>
              <a:t>Jensen Norris </a:t>
            </a:r>
            <a:endParaRPr lang="en-US">
              <a:latin typeface="Calibri"/>
              <a:ea typeface="Calibri"/>
              <a:cs typeface="Calibri"/>
            </a:endParaRPr>
          </a:p>
          <a:p>
            <a:pPr marL="285750" indent="-285750">
              <a:buFont typeface="Arial"/>
              <a:buChar char="•"/>
            </a:pPr>
            <a:r>
              <a:rPr lang="en-US">
                <a:latin typeface="Calibri"/>
                <a:ea typeface="Calibri"/>
                <a:cs typeface="Calibri"/>
              </a:rPr>
              <a:t>Gathered Research </a:t>
            </a:r>
          </a:p>
          <a:p>
            <a:pPr marL="285750" indent="-285750">
              <a:buFont typeface="Arial"/>
              <a:buChar char="•"/>
            </a:pPr>
            <a:r>
              <a:rPr lang="en-US">
                <a:latin typeface="Calibri"/>
                <a:ea typeface="Calibri"/>
                <a:cs typeface="Calibri"/>
              </a:rPr>
              <a:t>Helped create web pages</a:t>
            </a:r>
          </a:p>
        </p:txBody>
      </p:sp>
      <p:sp>
        <p:nvSpPr>
          <p:cNvPr id="19" name="TextBox 18">
            <a:extLst>
              <a:ext uri="{FF2B5EF4-FFF2-40B4-BE49-F238E27FC236}">
                <a16:creationId xmlns:a16="http://schemas.microsoft.com/office/drawing/2014/main" id="{F09F1B08-CC09-E0F8-C7BA-E573FE569CDE}"/>
              </a:ext>
            </a:extLst>
          </p:cNvPr>
          <p:cNvSpPr txBox="1"/>
          <p:nvPr/>
        </p:nvSpPr>
        <p:spPr>
          <a:xfrm>
            <a:off x="8887835" y="3749866"/>
            <a:ext cx="4054288"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100">
                <a:highlight>
                  <a:srgbClr val="FFFFFF"/>
                </a:highlight>
                <a:latin typeface="Calibri"/>
                <a:ea typeface="Calibri"/>
                <a:cs typeface="Calibri"/>
              </a:rPr>
              <a:t>Divine </a:t>
            </a:r>
            <a:r>
              <a:rPr lang="en-GB" sz="2100" err="1">
                <a:highlight>
                  <a:srgbClr val="FFFFFF"/>
                </a:highlight>
                <a:latin typeface="Calibri"/>
                <a:ea typeface="Calibri"/>
                <a:cs typeface="Calibri"/>
              </a:rPr>
              <a:t>Uchegbulam</a:t>
            </a:r>
            <a:r>
              <a:rPr lang="en-GB" sz="2100">
                <a:highlight>
                  <a:srgbClr val="FFFFFF"/>
                </a:highlight>
                <a:latin typeface="Calibri"/>
                <a:ea typeface="Calibri"/>
                <a:cs typeface="Calibri"/>
              </a:rPr>
              <a:t> </a:t>
            </a:r>
            <a:endParaRPr lang="en-US">
              <a:latin typeface="Calibri"/>
              <a:ea typeface="Calibri"/>
              <a:cs typeface="Calibri"/>
            </a:endParaRPr>
          </a:p>
          <a:p>
            <a:pPr marL="285750" indent="-285750">
              <a:buFont typeface="Arial"/>
              <a:buChar char="•"/>
            </a:pPr>
            <a:r>
              <a:rPr lang="en-US">
                <a:latin typeface="Calibri"/>
                <a:ea typeface="Calibri"/>
                <a:cs typeface="Calibri"/>
              </a:rPr>
              <a:t>Created website pages</a:t>
            </a:r>
          </a:p>
          <a:p>
            <a:pPr marL="285750" indent="-285750">
              <a:buFont typeface="Arial"/>
              <a:buChar char="•"/>
            </a:pPr>
            <a:r>
              <a:rPr lang="en-US">
                <a:latin typeface="Calibri"/>
                <a:ea typeface="Calibri"/>
                <a:cs typeface="Calibri"/>
              </a:rPr>
              <a:t>Fixed errors</a:t>
            </a:r>
          </a:p>
        </p:txBody>
      </p:sp>
      <p:sp>
        <p:nvSpPr>
          <p:cNvPr id="20" name="TextBox 19">
            <a:extLst>
              <a:ext uri="{FF2B5EF4-FFF2-40B4-BE49-F238E27FC236}">
                <a16:creationId xmlns:a16="http://schemas.microsoft.com/office/drawing/2014/main" id="{42B37775-4553-A1E5-16AE-861131E2F8FC}"/>
              </a:ext>
            </a:extLst>
          </p:cNvPr>
          <p:cNvSpPr txBox="1"/>
          <p:nvPr/>
        </p:nvSpPr>
        <p:spPr>
          <a:xfrm>
            <a:off x="11541541" y="1711"/>
            <a:ext cx="649755" cy="369332"/>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ALL</a:t>
            </a:r>
          </a:p>
        </p:txBody>
      </p:sp>
    </p:spTree>
    <p:extLst>
      <p:ext uri="{BB962C8B-B14F-4D97-AF65-F5344CB8AC3E}">
        <p14:creationId xmlns:p14="http://schemas.microsoft.com/office/powerpoint/2010/main" val="803951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descr="Close up image of hands applauding">
            <a:extLst>
              <a:ext uri="{FF2B5EF4-FFF2-40B4-BE49-F238E27FC236}">
                <a16:creationId xmlns:a16="http://schemas.microsoft.com/office/drawing/2014/main" id="{31B110FF-3908-32C1-1DE7-B6D61756BE39}"/>
              </a:ext>
            </a:extLst>
          </p:cNvPr>
          <p:cNvPicPr>
            <a:picLocks noChangeAspect="1"/>
          </p:cNvPicPr>
          <p:nvPr/>
        </p:nvPicPr>
        <p:blipFill rotWithShape="1">
          <a:blip r:embed="rId2">
            <a:alphaModFix amt="60000"/>
          </a:blip>
          <a:srcRect r="-2" b="15726"/>
          <a:stretch/>
        </p:blipFill>
        <p:spPr>
          <a:xfrm>
            <a:off x="-1" y="10"/>
            <a:ext cx="12192001" cy="6857990"/>
          </a:xfrm>
          <a:prstGeom prst="rect">
            <a:avLst/>
          </a:prstGeom>
        </p:spPr>
      </p:pic>
      <p:sp>
        <p:nvSpPr>
          <p:cNvPr id="2" name="Title 1">
            <a:extLst>
              <a:ext uri="{FF2B5EF4-FFF2-40B4-BE49-F238E27FC236}">
                <a16:creationId xmlns:a16="http://schemas.microsoft.com/office/drawing/2014/main" id="{EF049DBE-0F47-C1FB-538D-97996B70954D}"/>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latin typeface="Sitka Heading"/>
              </a:rPr>
              <a:t>Thank you for listening.</a:t>
            </a:r>
          </a:p>
        </p:txBody>
      </p:sp>
    </p:spTree>
    <p:extLst>
      <p:ext uri="{BB962C8B-B14F-4D97-AF65-F5344CB8AC3E}">
        <p14:creationId xmlns:p14="http://schemas.microsoft.com/office/powerpoint/2010/main" val="409584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latin typeface="Calibri"/>
                <a:ea typeface="Calibri"/>
                <a:cs typeface="Calibri"/>
              </a:rPr>
              <a:t>Problem Domain</a:t>
            </a:r>
            <a:endParaRPr lang="en-US">
              <a:latin typeface="Calibri"/>
              <a:ea typeface="Calibri"/>
              <a:cs typeface="Calibri"/>
            </a:endParaRPr>
          </a:p>
        </p:txBody>
      </p:sp>
      <p:sp>
        <p:nvSpPr>
          <p:cNvPr id="3" name="TextBox 2">
            <a:extLst>
              <a:ext uri="{FF2B5EF4-FFF2-40B4-BE49-F238E27FC236}">
                <a16:creationId xmlns:a16="http://schemas.microsoft.com/office/drawing/2014/main" id="{5CCFE61B-8A73-87A7-72CE-76E6E1ED0DAA}"/>
              </a:ext>
            </a:extLst>
          </p:cNvPr>
          <p:cNvSpPr txBox="1"/>
          <p:nvPr/>
        </p:nvSpPr>
        <p:spPr>
          <a:xfrm>
            <a:off x="338666" y="1811866"/>
            <a:ext cx="1114213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buFont typeface="Arial" panose="020B0604020202020204" pitchFamily="34" charset="0"/>
              <a:buChar char="•"/>
            </a:pPr>
            <a:r>
              <a:rPr lang="en-GB" sz="2400" b="0" i="0">
                <a:solidFill>
                  <a:srgbClr val="0D0D0D"/>
                </a:solidFill>
                <a:effectLst/>
                <a:latin typeface="Calibri"/>
                <a:ea typeface="Calibri"/>
                <a:cs typeface="Calibri"/>
              </a:rPr>
              <a:t>Problem Identification:</a:t>
            </a:r>
          </a:p>
          <a:p>
            <a:pPr marL="742950" lvl="1" indent="-285750" algn="l">
              <a:buFont typeface="Arial" panose="020B0604020202020204" pitchFamily="34" charset="0"/>
              <a:buChar char="•"/>
            </a:pPr>
            <a:r>
              <a:rPr lang="en-GB" sz="2400" b="0" i="0">
                <a:solidFill>
                  <a:srgbClr val="0D0D0D"/>
                </a:solidFill>
                <a:effectLst/>
                <a:latin typeface="Calibri"/>
                <a:ea typeface="Calibri"/>
                <a:cs typeface="Calibri"/>
              </a:rPr>
              <a:t>Recognizing mental health issues and their impacts.</a:t>
            </a:r>
          </a:p>
          <a:p>
            <a:pPr algn="l">
              <a:buFont typeface="Arial" panose="020B0604020202020204" pitchFamily="34" charset="0"/>
              <a:buChar char="•"/>
            </a:pPr>
            <a:r>
              <a:rPr lang="en-GB" sz="2400" b="0" i="0">
                <a:solidFill>
                  <a:srgbClr val="0D0D0D"/>
                </a:solidFill>
                <a:effectLst/>
                <a:latin typeface="Calibri"/>
                <a:ea typeface="Calibri"/>
                <a:cs typeface="Calibri"/>
              </a:rPr>
              <a:t>Defined Requirements:</a:t>
            </a:r>
          </a:p>
          <a:p>
            <a:pPr marL="742950" lvl="1" indent="-285750" algn="l">
              <a:buFont typeface="Arial" panose="020B0604020202020204" pitchFamily="34" charset="0"/>
              <a:buChar char="•"/>
            </a:pPr>
            <a:r>
              <a:rPr lang="en-GB" sz="2400" b="0" i="0">
                <a:solidFill>
                  <a:srgbClr val="0D0D0D"/>
                </a:solidFill>
                <a:effectLst/>
                <a:latin typeface="Calibri"/>
                <a:ea typeface="Calibri"/>
                <a:cs typeface="Calibri"/>
              </a:rPr>
              <a:t>Develop a website dedicated to mental health awareness.</a:t>
            </a:r>
          </a:p>
          <a:p>
            <a:pPr marL="742950" lvl="1" indent="-285750" algn="l">
              <a:buFont typeface="Arial" panose="020B0604020202020204" pitchFamily="34" charset="0"/>
              <a:buChar char="•"/>
            </a:pPr>
            <a:r>
              <a:rPr lang="en-GB" sz="2400" b="0" i="0">
                <a:solidFill>
                  <a:srgbClr val="0D0D0D"/>
                </a:solidFill>
                <a:effectLst/>
                <a:latin typeface="Calibri"/>
                <a:ea typeface="Calibri"/>
                <a:cs typeface="Calibri"/>
              </a:rPr>
              <a:t>Gather information on existing platforms for inspiration and understanding.</a:t>
            </a:r>
          </a:p>
          <a:p>
            <a:pPr algn="l">
              <a:buFont typeface="Arial" panose="020B0604020202020204" pitchFamily="34" charset="0"/>
              <a:buChar char="•"/>
            </a:pPr>
            <a:r>
              <a:rPr lang="en-GB" sz="2400" b="0" i="0">
                <a:solidFill>
                  <a:srgbClr val="0D0D0D"/>
                </a:solidFill>
                <a:effectLst/>
                <a:latin typeface="Calibri"/>
                <a:ea typeface="Calibri"/>
                <a:cs typeface="Calibri"/>
              </a:rPr>
              <a:t>Project Aims:</a:t>
            </a:r>
          </a:p>
          <a:p>
            <a:pPr marL="742950" lvl="1" indent="-285750" algn="l">
              <a:buFont typeface="Arial" panose="020B0604020202020204" pitchFamily="34" charset="0"/>
              <a:buChar char="•"/>
            </a:pPr>
            <a:r>
              <a:rPr lang="en-GB" sz="2400" b="0" i="0">
                <a:solidFill>
                  <a:srgbClr val="0D0D0D"/>
                </a:solidFill>
                <a:effectLst/>
                <a:latin typeface="Calibri"/>
                <a:ea typeface="Calibri"/>
                <a:cs typeface="Calibri"/>
              </a:rPr>
              <a:t>Create a platform to highlight mental health conditions and their effects.</a:t>
            </a:r>
          </a:p>
          <a:p>
            <a:pPr marL="742950" lvl="1" indent="-285750" algn="l">
              <a:buFont typeface="Arial" panose="020B0604020202020204" pitchFamily="34" charset="0"/>
              <a:buChar char="•"/>
            </a:pPr>
            <a:r>
              <a:rPr lang="en-GB" sz="2400" b="0" i="0">
                <a:solidFill>
                  <a:srgbClr val="0D0D0D"/>
                </a:solidFill>
                <a:effectLst/>
                <a:latin typeface="Calibri"/>
                <a:ea typeface="Calibri"/>
                <a:cs typeface="Calibri"/>
              </a:rPr>
              <a:t>Increase awareness about mental health issues.</a:t>
            </a:r>
          </a:p>
          <a:p>
            <a:pPr marL="742950" lvl="1" indent="-285750" algn="l">
              <a:buFont typeface="Arial" panose="020B0604020202020204" pitchFamily="34" charset="0"/>
              <a:buChar char="•"/>
            </a:pPr>
            <a:r>
              <a:rPr lang="en-GB" sz="2400" b="0" i="0">
                <a:solidFill>
                  <a:srgbClr val="0D0D0D"/>
                </a:solidFill>
                <a:effectLst/>
                <a:latin typeface="Calibri"/>
                <a:ea typeface="Calibri"/>
                <a:cs typeface="Calibri"/>
              </a:rPr>
              <a:t>Provide guidance and advice, potentially incorporating fitness solutions.</a:t>
            </a:r>
          </a:p>
          <a:p>
            <a:endParaRPr lang="en-US" sz="2400">
              <a:latin typeface="Calibri"/>
              <a:ea typeface="Calibri"/>
              <a:cs typeface="Calibri"/>
            </a:endParaRPr>
          </a:p>
        </p:txBody>
      </p:sp>
      <p:sp>
        <p:nvSpPr>
          <p:cNvPr id="4" name="TextBox 3">
            <a:extLst>
              <a:ext uri="{FF2B5EF4-FFF2-40B4-BE49-F238E27FC236}">
                <a16:creationId xmlns:a16="http://schemas.microsoft.com/office/drawing/2014/main" id="{289BCAF7-4A52-13BC-B479-D2A8A41F3965}"/>
              </a:ext>
            </a:extLst>
          </p:cNvPr>
          <p:cNvSpPr txBox="1"/>
          <p:nvPr/>
        </p:nvSpPr>
        <p:spPr>
          <a:xfrm>
            <a:off x="11121874" y="475"/>
            <a:ext cx="1071445" cy="369332"/>
          </a:xfrm>
          <a:prstGeom prst="rect">
            <a:avLst/>
          </a:prstGeom>
          <a:noFill/>
        </p:spPr>
        <p:txBody>
          <a:bodyPr wrap="square" lIns="91440" tIns="45720" rIns="91440" bIns="45720" rtlCol="0" anchor="t">
            <a:spAutoFit/>
          </a:bodyPr>
          <a:lstStyle/>
          <a:p>
            <a:r>
              <a:rPr lang="en-GB" err="1">
                <a:solidFill>
                  <a:schemeClr val="bg1"/>
                </a:solidFill>
                <a:highlight>
                  <a:srgbClr val="808080"/>
                </a:highlight>
                <a:latin typeface="Calibri"/>
                <a:ea typeface="Calibri"/>
                <a:cs typeface="Calibri"/>
              </a:rPr>
              <a:t>Naysharn</a:t>
            </a:r>
            <a:endParaRPr lang="en-GB">
              <a:solidFill>
                <a:schemeClr val="bg1"/>
              </a:solidFill>
              <a:highlight>
                <a:srgbClr val="808080"/>
              </a:highlight>
              <a:latin typeface="Calibri"/>
              <a:ea typeface="Calibri"/>
              <a:cs typeface="Calibri"/>
            </a:endParaRPr>
          </a:p>
        </p:txBody>
      </p:sp>
    </p:spTree>
    <p:extLst>
      <p:ext uri="{BB962C8B-B14F-4D97-AF65-F5344CB8AC3E}">
        <p14:creationId xmlns:p14="http://schemas.microsoft.com/office/powerpoint/2010/main" val="3141660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fontScale="90000"/>
          </a:bodyPr>
          <a:lstStyle/>
          <a:p>
            <a:pPr algn="l"/>
            <a:r>
              <a:rPr lang="en-US" sz="4000">
                <a:solidFill>
                  <a:srgbClr val="FFFFFF"/>
                </a:solidFill>
              </a:rPr>
              <a:t>Sprint sheets and Word documents</a:t>
            </a:r>
          </a:p>
        </p:txBody>
      </p:sp>
      <p:pic>
        <p:nvPicPr>
          <p:cNvPr id="9" name="Picture 8" descr="A screenshot of a computer&#10;&#10;Description automatically generated">
            <a:extLst>
              <a:ext uri="{FF2B5EF4-FFF2-40B4-BE49-F238E27FC236}">
                <a16:creationId xmlns:a16="http://schemas.microsoft.com/office/drawing/2014/main" id="{BD389978-E05F-3E64-90EA-F77E6B198248}"/>
              </a:ext>
            </a:extLst>
          </p:cNvPr>
          <p:cNvPicPr>
            <a:picLocks noChangeAspect="1"/>
          </p:cNvPicPr>
          <p:nvPr/>
        </p:nvPicPr>
        <p:blipFill rotWithShape="1">
          <a:blip r:embed="rId2"/>
          <a:srcRect l="30142" t="34740" r="33299" b="14487"/>
          <a:stretch/>
        </p:blipFill>
        <p:spPr>
          <a:xfrm>
            <a:off x="154329" y="1716911"/>
            <a:ext cx="3656667" cy="281651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E63FE973-9A18-9FED-B6C8-B9C8119DBD68}"/>
              </a:ext>
            </a:extLst>
          </p:cNvPr>
          <p:cNvPicPr>
            <a:picLocks noChangeAspect="1"/>
          </p:cNvPicPr>
          <p:nvPr/>
        </p:nvPicPr>
        <p:blipFill rotWithShape="1">
          <a:blip r:embed="rId3"/>
          <a:srcRect l="38964" t="22893" r="33325" b="8720"/>
          <a:stretch/>
        </p:blipFill>
        <p:spPr>
          <a:xfrm>
            <a:off x="3892034" y="2158419"/>
            <a:ext cx="2983095" cy="4140143"/>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D0E0DAB4-AA46-7188-64DC-E1BE6275516B}"/>
              </a:ext>
            </a:extLst>
          </p:cNvPr>
          <p:cNvPicPr>
            <a:picLocks noChangeAspect="1"/>
          </p:cNvPicPr>
          <p:nvPr/>
        </p:nvPicPr>
        <p:blipFill rotWithShape="1">
          <a:blip r:embed="rId4"/>
          <a:srcRect l="30142" t="31446" r="33300" b="28738"/>
          <a:stretch/>
        </p:blipFill>
        <p:spPr>
          <a:xfrm>
            <a:off x="154329" y="4760852"/>
            <a:ext cx="3367094" cy="2094016"/>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B8D02809-A351-A385-C13A-4B2A216D71EB}"/>
              </a:ext>
            </a:extLst>
          </p:cNvPr>
          <p:cNvPicPr>
            <a:picLocks noChangeAspect="1"/>
          </p:cNvPicPr>
          <p:nvPr/>
        </p:nvPicPr>
        <p:blipFill rotWithShape="1">
          <a:blip r:embed="rId5"/>
          <a:srcRect l="30142" t="22957" r="34098" b="6656"/>
          <a:stretch/>
        </p:blipFill>
        <p:spPr>
          <a:xfrm>
            <a:off x="7533190" y="1719098"/>
            <a:ext cx="4359799" cy="4827114"/>
          </a:xfrm>
          <a:prstGeom prst="rect">
            <a:avLst/>
          </a:prstGeom>
        </p:spPr>
      </p:pic>
      <p:sp>
        <p:nvSpPr>
          <p:cNvPr id="3" name="TextBox 2">
            <a:extLst>
              <a:ext uri="{FF2B5EF4-FFF2-40B4-BE49-F238E27FC236}">
                <a16:creationId xmlns:a16="http://schemas.microsoft.com/office/drawing/2014/main" id="{F134DF3F-19D0-F9BC-F13B-9CDA4E42E39F}"/>
              </a:ext>
            </a:extLst>
          </p:cNvPr>
          <p:cNvSpPr txBox="1"/>
          <p:nvPr/>
        </p:nvSpPr>
        <p:spPr>
          <a:xfrm>
            <a:off x="11694646" y="3687"/>
            <a:ext cx="495700" cy="369332"/>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474747"/>
                </a:solidFill>
              </a:rPr>
              <a:t>All</a:t>
            </a:r>
            <a:endParaRPr lang="en-US" dirty="0"/>
          </a:p>
        </p:txBody>
      </p:sp>
    </p:spTree>
    <p:extLst>
      <p:ext uri="{BB962C8B-B14F-4D97-AF65-F5344CB8AC3E}">
        <p14:creationId xmlns:p14="http://schemas.microsoft.com/office/powerpoint/2010/main" val="82166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First sprint </a:t>
            </a:r>
          </a:p>
        </p:txBody>
      </p:sp>
      <p:sp>
        <p:nvSpPr>
          <p:cNvPr id="3" name="TextBox 2">
            <a:extLst>
              <a:ext uri="{FF2B5EF4-FFF2-40B4-BE49-F238E27FC236}">
                <a16:creationId xmlns:a16="http://schemas.microsoft.com/office/drawing/2014/main" id="{F134DF3F-19D0-F9BC-F13B-9CDA4E42E39F}"/>
              </a:ext>
            </a:extLst>
          </p:cNvPr>
          <p:cNvSpPr txBox="1"/>
          <p:nvPr/>
        </p:nvSpPr>
        <p:spPr>
          <a:xfrm>
            <a:off x="11041503" y="3687"/>
            <a:ext cx="1148843" cy="369332"/>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474747"/>
                </a:solidFill>
              </a:rPr>
              <a:t>Oreoluwa</a:t>
            </a:r>
            <a:endParaRPr lang="en-US" dirty="0"/>
          </a:p>
        </p:txBody>
      </p:sp>
      <p:pic>
        <p:nvPicPr>
          <p:cNvPr id="4" name="Picture 3" descr="A screenshot of a computer&#10;&#10;Description automatically generated">
            <a:extLst>
              <a:ext uri="{FF2B5EF4-FFF2-40B4-BE49-F238E27FC236}">
                <a16:creationId xmlns:a16="http://schemas.microsoft.com/office/drawing/2014/main" id="{4CA1A16C-27B7-B5B4-1A2F-97A306B58A61}"/>
              </a:ext>
            </a:extLst>
          </p:cNvPr>
          <p:cNvPicPr>
            <a:picLocks noChangeAspect="1"/>
          </p:cNvPicPr>
          <p:nvPr/>
        </p:nvPicPr>
        <p:blipFill rotWithShape="1">
          <a:blip r:embed="rId2"/>
          <a:srcRect l="37857" t="27460" r="40089" b="18571"/>
          <a:stretch/>
        </p:blipFill>
        <p:spPr>
          <a:xfrm>
            <a:off x="163286" y="2013857"/>
            <a:ext cx="3222188" cy="446314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5FE7552-3661-A78D-853A-94115E7935FF}"/>
              </a:ext>
            </a:extLst>
          </p:cNvPr>
          <p:cNvPicPr>
            <a:picLocks noChangeAspect="1"/>
          </p:cNvPicPr>
          <p:nvPr/>
        </p:nvPicPr>
        <p:blipFill rotWithShape="1">
          <a:blip r:embed="rId3"/>
          <a:srcRect l="34705" t="22867" r="36318" b="12063"/>
          <a:stretch/>
        </p:blipFill>
        <p:spPr>
          <a:xfrm>
            <a:off x="3599914" y="2014537"/>
            <a:ext cx="3532876" cy="4462474"/>
          </a:xfrm>
          <a:prstGeom prst="rect">
            <a:avLst/>
          </a:prstGeom>
        </p:spPr>
      </p:pic>
      <p:sp>
        <p:nvSpPr>
          <p:cNvPr id="5" name="TextBox 4">
            <a:extLst>
              <a:ext uri="{FF2B5EF4-FFF2-40B4-BE49-F238E27FC236}">
                <a16:creationId xmlns:a16="http://schemas.microsoft.com/office/drawing/2014/main" id="{4C103793-028B-C275-9624-3B0358468853}"/>
              </a:ext>
            </a:extLst>
          </p:cNvPr>
          <p:cNvSpPr txBox="1"/>
          <p:nvPr/>
        </p:nvSpPr>
        <p:spPr>
          <a:xfrm>
            <a:off x="8563429" y="2186213"/>
            <a:ext cx="322942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What was the problem being addressed?</a:t>
            </a:r>
          </a:p>
          <a:p>
            <a:pPr marL="285750" indent="-285750">
              <a:buFont typeface="Arial"/>
              <a:buChar char="•"/>
            </a:pPr>
            <a:endParaRPr lang="en-US" dirty="0"/>
          </a:p>
          <a:p>
            <a:pPr marL="285750" indent="-285750">
              <a:buFont typeface="Arial"/>
              <a:buChar char="•"/>
            </a:pPr>
            <a:r>
              <a:rPr lang="en-US" dirty="0"/>
              <a:t>How was it tested and assessed? </a:t>
            </a:r>
          </a:p>
          <a:p>
            <a:endParaRPr lang="en-US" dirty="0"/>
          </a:p>
          <a:p>
            <a:pPr marL="285750" indent="-285750">
              <a:buFont typeface="Arial"/>
              <a:buChar char="•"/>
            </a:pPr>
            <a:endParaRPr lang="en-US" dirty="0"/>
          </a:p>
          <a:p>
            <a:endParaRPr lang="en-US" dirty="0"/>
          </a:p>
        </p:txBody>
      </p:sp>
    </p:spTree>
    <p:extLst>
      <p:ext uri="{BB962C8B-B14F-4D97-AF65-F5344CB8AC3E}">
        <p14:creationId xmlns:p14="http://schemas.microsoft.com/office/powerpoint/2010/main" val="1171859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Wireframe design</a:t>
            </a:r>
            <a:endParaRPr lang="en-US"/>
          </a:p>
        </p:txBody>
      </p:sp>
      <p:sp>
        <p:nvSpPr>
          <p:cNvPr id="5" name="TextBox 4">
            <a:extLst>
              <a:ext uri="{FF2B5EF4-FFF2-40B4-BE49-F238E27FC236}">
                <a16:creationId xmlns:a16="http://schemas.microsoft.com/office/drawing/2014/main" id="{3B53D23F-8358-EECB-AC7C-A5D770593D33}"/>
              </a:ext>
            </a:extLst>
          </p:cNvPr>
          <p:cNvSpPr txBox="1"/>
          <p:nvPr/>
        </p:nvSpPr>
        <p:spPr>
          <a:xfrm>
            <a:off x="11260247" y="2738"/>
            <a:ext cx="868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ighlight>
                  <a:srgbClr val="C0C0C0"/>
                </a:highlight>
              </a:rPr>
              <a:t>Mahin</a:t>
            </a:r>
            <a:endParaRPr lang="en-US" dirty="0"/>
          </a:p>
        </p:txBody>
      </p:sp>
      <p:pic>
        <p:nvPicPr>
          <p:cNvPr id="36" name="Picture 35" descr="A screenshot of a computer&#10;&#10;Description automatically generated">
            <a:extLst>
              <a:ext uri="{FF2B5EF4-FFF2-40B4-BE49-F238E27FC236}">
                <a16:creationId xmlns:a16="http://schemas.microsoft.com/office/drawing/2014/main" id="{5B258617-1883-96B8-D00C-56AA075FA10F}"/>
              </a:ext>
            </a:extLst>
          </p:cNvPr>
          <p:cNvPicPr>
            <a:picLocks noChangeAspect="1"/>
          </p:cNvPicPr>
          <p:nvPr/>
        </p:nvPicPr>
        <p:blipFill rotWithShape="1">
          <a:blip r:embed="rId2"/>
          <a:srcRect l="31840" t="32075" r="13875" b="17358"/>
          <a:stretch/>
        </p:blipFill>
        <p:spPr>
          <a:xfrm>
            <a:off x="207491" y="1709598"/>
            <a:ext cx="4013753" cy="2329139"/>
          </a:xfrm>
          <a:prstGeom prst="rect">
            <a:avLst/>
          </a:prstGeom>
        </p:spPr>
      </p:pic>
      <p:pic>
        <p:nvPicPr>
          <p:cNvPr id="37" name="Picture 36" descr="A screenshot of a computer&#10;&#10;Description automatically generated">
            <a:extLst>
              <a:ext uri="{FF2B5EF4-FFF2-40B4-BE49-F238E27FC236}">
                <a16:creationId xmlns:a16="http://schemas.microsoft.com/office/drawing/2014/main" id="{2243916E-C80B-4337-66E6-D2A3E8C7E7B5}"/>
              </a:ext>
            </a:extLst>
          </p:cNvPr>
          <p:cNvPicPr>
            <a:picLocks noChangeAspect="1"/>
          </p:cNvPicPr>
          <p:nvPr/>
        </p:nvPicPr>
        <p:blipFill rotWithShape="1">
          <a:blip r:embed="rId3"/>
          <a:srcRect l="14858" t="33962" r="29953" b="15472"/>
          <a:stretch/>
        </p:blipFill>
        <p:spPr>
          <a:xfrm>
            <a:off x="4361433" y="1707611"/>
            <a:ext cx="3939405" cy="2329138"/>
          </a:xfrm>
          <a:prstGeom prst="rect">
            <a:avLst/>
          </a:prstGeom>
        </p:spPr>
      </p:pic>
      <p:pic>
        <p:nvPicPr>
          <p:cNvPr id="38" name="Picture 37" descr="A screenshot of a computer&#10;&#10;Description automatically generated">
            <a:extLst>
              <a:ext uri="{FF2B5EF4-FFF2-40B4-BE49-F238E27FC236}">
                <a16:creationId xmlns:a16="http://schemas.microsoft.com/office/drawing/2014/main" id="{D374B8E9-5B27-C626-5845-84F6A849DFF0}"/>
              </a:ext>
            </a:extLst>
          </p:cNvPr>
          <p:cNvPicPr>
            <a:picLocks noChangeAspect="1"/>
          </p:cNvPicPr>
          <p:nvPr/>
        </p:nvPicPr>
        <p:blipFill rotWithShape="1">
          <a:blip r:embed="rId4"/>
          <a:srcRect l="14398" t="33696" r="31558" b="17606"/>
          <a:stretch/>
        </p:blipFill>
        <p:spPr>
          <a:xfrm>
            <a:off x="8359236" y="1714189"/>
            <a:ext cx="3668943" cy="2329676"/>
          </a:xfrm>
          <a:prstGeom prst="rect">
            <a:avLst/>
          </a:prstGeom>
        </p:spPr>
      </p:pic>
      <p:pic>
        <p:nvPicPr>
          <p:cNvPr id="39" name="Picture 38" descr="A screenshot of a computer&#10;&#10;Description automatically generated">
            <a:extLst>
              <a:ext uri="{FF2B5EF4-FFF2-40B4-BE49-F238E27FC236}">
                <a16:creationId xmlns:a16="http://schemas.microsoft.com/office/drawing/2014/main" id="{722C785F-CB64-F5B6-53C7-A98A671FE882}"/>
              </a:ext>
            </a:extLst>
          </p:cNvPr>
          <p:cNvPicPr>
            <a:picLocks noChangeAspect="1"/>
          </p:cNvPicPr>
          <p:nvPr/>
        </p:nvPicPr>
        <p:blipFill rotWithShape="1">
          <a:blip r:embed="rId5"/>
          <a:srcRect l="14421" t="33208" r="30733" b="15849"/>
          <a:stretch/>
        </p:blipFill>
        <p:spPr>
          <a:xfrm>
            <a:off x="863840" y="4196691"/>
            <a:ext cx="4579889" cy="2659814"/>
          </a:xfrm>
          <a:prstGeom prst="rect">
            <a:avLst/>
          </a:prstGeom>
        </p:spPr>
      </p:pic>
      <p:pic>
        <p:nvPicPr>
          <p:cNvPr id="40" name="Picture 39" descr="A screenshot of a computer&#10;&#10;Description automatically generated">
            <a:extLst>
              <a:ext uri="{FF2B5EF4-FFF2-40B4-BE49-F238E27FC236}">
                <a16:creationId xmlns:a16="http://schemas.microsoft.com/office/drawing/2014/main" id="{74D47A7B-DA8F-D173-C57A-7322C1CF8756}"/>
              </a:ext>
            </a:extLst>
          </p:cNvPr>
          <p:cNvPicPr>
            <a:picLocks noChangeAspect="1"/>
          </p:cNvPicPr>
          <p:nvPr/>
        </p:nvPicPr>
        <p:blipFill rotWithShape="1">
          <a:blip r:embed="rId6"/>
          <a:srcRect l="14623" t="32897" r="31132" b="17394"/>
          <a:stretch/>
        </p:blipFill>
        <p:spPr>
          <a:xfrm>
            <a:off x="6337718" y="4191742"/>
            <a:ext cx="4744537" cy="2684675"/>
          </a:xfrm>
          <a:prstGeom prst="rect">
            <a:avLst/>
          </a:prstGeom>
        </p:spPr>
      </p:pic>
    </p:spTree>
    <p:extLst>
      <p:ext uri="{BB962C8B-B14F-4D97-AF65-F5344CB8AC3E}">
        <p14:creationId xmlns:p14="http://schemas.microsoft.com/office/powerpoint/2010/main" val="2023391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a:solidFill>
                  <a:srgbClr val="FFFFFF"/>
                </a:solidFill>
              </a:rPr>
              <a:t>Second sprint </a:t>
            </a:r>
          </a:p>
        </p:txBody>
      </p:sp>
      <p:sp>
        <p:nvSpPr>
          <p:cNvPr id="3" name="TextBox 2">
            <a:extLst>
              <a:ext uri="{FF2B5EF4-FFF2-40B4-BE49-F238E27FC236}">
                <a16:creationId xmlns:a16="http://schemas.microsoft.com/office/drawing/2014/main" id="{F134DF3F-19D0-F9BC-F13B-9CDA4E42E39F}"/>
              </a:ext>
            </a:extLst>
          </p:cNvPr>
          <p:cNvSpPr txBox="1"/>
          <p:nvPr/>
        </p:nvSpPr>
        <p:spPr>
          <a:xfrm>
            <a:off x="11358179" y="3687"/>
            <a:ext cx="832168" cy="369332"/>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474747"/>
                </a:solidFill>
              </a:rPr>
              <a:t>Keros </a:t>
            </a:r>
          </a:p>
        </p:txBody>
      </p:sp>
      <p:pic>
        <p:nvPicPr>
          <p:cNvPr id="4" name="Picture 3" descr="A screenshot of a computer&#10;&#10;Description automatically generated">
            <a:extLst>
              <a:ext uri="{FF2B5EF4-FFF2-40B4-BE49-F238E27FC236}">
                <a16:creationId xmlns:a16="http://schemas.microsoft.com/office/drawing/2014/main" id="{17A33930-D303-94A5-AF0D-45E1287FD097}"/>
              </a:ext>
            </a:extLst>
          </p:cNvPr>
          <p:cNvPicPr>
            <a:picLocks noChangeAspect="1"/>
          </p:cNvPicPr>
          <p:nvPr/>
        </p:nvPicPr>
        <p:blipFill rotWithShape="1">
          <a:blip r:embed="rId2"/>
          <a:srcRect l="30446" t="27460" r="33338" b="17778"/>
          <a:stretch/>
        </p:blipFill>
        <p:spPr>
          <a:xfrm>
            <a:off x="163286" y="2394857"/>
            <a:ext cx="4067113" cy="350520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EDE2E88-F01D-9755-D53F-F08F9F2496B9}"/>
              </a:ext>
            </a:extLst>
          </p:cNvPr>
          <p:cNvPicPr>
            <a:picLocks noChangeAspect="1"/>
          </p:cNvPicPr>
          <p:nvPr/>
        </p:nvPicPr>
        <p:blipFill rotWithShape="1">
          <a:blip r:embed="rId3"/>
          <a:srcRect l="34109" t="15347" r="36358" b="11688"/>
          <a:stretch/>
        </p:blipFill>
        <p:spPr>
          <a:xfrm>
            <a:off x="4524743" y="1646246"/>
            <a:ext cx="3600689" cy="5003941"/>
          </a:xfrm>
          <a:prstGeom prst="rect">
            <a:avLst/>
          </a:prstGeom>
        </p:spPr>
      </p:pic>
      <p:sp>
        <p:nvSpPr>
          <p:cNvPr id="6" name="TextBox 5">
            <a:extLst>
              <a:ext uri="{FF2B5EF4-FFF2-40B4-BE49-F238E27FC236}">
                <a16:creationId xmlns:a16="http://schemas.microsoft.com/office/drawing/2014/main" id="{D1CEB466-1A34-D7A4-6583-056B76C5821B}"/>
              </a:ext>
            </a:extLst>
          </p:cNvPr>
          <p:cNvSpPr txBox="1"/>
          <p:nvPr/>
        </p:nvSpPr>
        <p:spPr>
          <a:xfrm>
            <a:off x="8563429" y="2186213"/>
            <a:ext cx="322942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What was the problem being addressed?</a:t>
            </a:r>
          </a:p>
          <a:p>
            <a:pPr marL="285750" indent="-285750">
              <a:buFont typeface="Arial"/>
              <a:buChar char="•"/>
            </a:pPr>
            <a:endParaRPr lang="en-US" dirty="0"/>
          </a:p>
          <a:p>
            <a:pPr marL="285750" indent="-285750">
              <a:buFont typeface="Arial"/>
              <a:buChar char="•"/>
            </a:pPr>
            <a:r>
              <a:rPr lang="en-US" dirty="0"/>
              <a:t>How was it tested and assessed? </a:t>
            </a:r>
          </a:p>
          <a:p>
            <a:endParaRPr lang="en-US" dirty="0"/>
          </a:p>
          <a:p>
            <a:pPr marL="285750" indent="-285750">
              <a:buFont typeface="Arial"/>
              <a:buChar char="•"/>
            </a:pPr>
            <a:endParaRPr lang="en-US" dirty="0"/>
          </a:p>
          <a:p>
            <a:endParaRPr lang="en-US" dirty="0"/>
          </a:p>
        </p:txBody>
      </p:sp>
    </p:spTree>
    <p:extLst>
      <p:ext uri="{BB962C8B-B14F-4D97-AF65-F5344CB8AC3E}">
        <p14:creationId xmlns:p14="http://schemas.microsoft.com/office/powerpoint/2010/main" val="227697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400">
                <a:solidFill>
                  <a:srgbClr val="FFFFFF"/>
                </a:solidFill>
                <a:ea typeface="+mj-lt"/>
                <a:cs typeface="+mj-lt"/>
              </a:rPr>
              <a:t>Trello Board </a:t>
            </a:r>
            <a:endParaRPr lang="en-US" sz="4400">
              <a:solidFill>
                <a:srgbClr val="000000"/>
              </a:solidFill>
              <a:ea typeface="+mj-lt"/>
              <a:cs typeface="+mj-lt"/>
            </a:endParaRPr>
          </a:p>
        </p:txBody>
      </p:sp>
      <p:pic>
        <p:nvPicPr>
          <p:cNvPr id="9" name="Picture 8" descr="A screenshot of a computer&#10;&#10;Description automatically generated">
            <a:extLst>
              <a:ext uri="{FF2B5EF4-FFF2-40B4-BE49-F238E27FC236}">
                <a16:creationId xmlns:a16="http://schemas.microsoft.com/office/drawing/2014/main" id="{C0F46615-697D-50F3-617E-ABF2B94B7128}"/>
              </a:ext>
            </a:extLst>
          </p:cNvPr>
          <p:cNvPicPr>
            <a:picLocks noChangeAspect="1"/>
          </p:cNvPicPr>
          <p:nvPr/>
        </p:nvPicPr>
        <p:blipFill rotWithShape="1">
          <a:blip r:embed="rId2"/>
          <a:srcRect l="47270" t="18224" r="20812" b="8366"/>
          <a:stretch/>
        </p:blipFill>
        <p:spPr>
          <a:xfrm>
            <a:off x="8983074" y="1724361"/>
            <a:ext cx="3053249" cy="4721797"/>
          </a:xfrm>
          <a:prstGeom prst="rect">
            <a:avLst/>
          </a:prstGeom>
        </p:spPr>
      </p:pic>
      <p:sp>
        <p:nvSpPr>
          <p:cNvPr id="3" name="TextBox 2">
            <a:extLst>
              <a:ext uri="{FF2B5EF4-FFF2-40B4-BE49-F238E27FC236}">
                <a16:creationId xmlns:a16="http://schemas.microsoft.com/office/drawing/2014/main" id="{D8BD0C7F-226B-244F-5957-944352EC36F1}"/>
              </a:ext>
            </a:extLst>
          </p:cNvPr>
          <p:cNvSpPr txBox="1"/>
          <p:nvPr/>
        </p:nvSpPr>
        <p:spPr>
          <a:xfrm>
            <a:off x="11309727" y="2738"/>
            <a:ext cx="8779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ighlight>
                  <a:srgbClr val="C0C0C0"/>
                </a:highlight>
              </a:rPr>
              <a:t>Mahin</a:t>
            </a:r>
            <a:endParaRPr lang="en-US" dirty="0"/>
          </a:p>
        </p:txBody>
      </p:sp>
      <p:pic>
        <p:nvPicPr>
          <p:cNvPr id="6" name="Picture 5" descr="A screenshot of a computer&#10;&#10;Description automatically generated">
            <a:extLst>
              <a:ext uri="{FF2B5EF4-FFF2-40B4-BE49-F238E27FC236}">
                <a16:creationId xmlns:a16="http://schemas.microsoft.com/office/drawing/2014/main" id="{F15CBA77-202B-B869-4BA4-75B4E912D048}"/>
              </a:ext>
            </a:extLst>
          </p:cNvPr>
          <p:cNvPicPr>
            <a:picLocks noChangeAspect="1"/>
          </p:cNvPicPr>
          <p:nvPr/>
        </p:nvPicPr>
        <p:blipFill rotWithShape="1">
          <a:blip r:embed="rId3"/>
          <a:srcRect l="46261" t="18974" r="2993" b="7222"/>
          <a:stretch/>
        </p:blipFill>
        <p:spPr>
          <a:xfrm>
            <a:off x="4685629" y="2170135"/>
            <a:ext cx="4172412" cy="341226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00C2E16-61F2-3557-73D1-97EF4B626700}"/>
              </a:ext>
            </a:extLst>
          </p:cNvPr>
          <p:cNvPicPr>
            <a:picLocks noChangeAspect="1"/>
          </p:cNvPicPr>
          <p:nvPr/>
        </p:nvPicPr>
        <p:blipFill rotWithShape="1">
          <a:blip r:embed="rId4"/>
          <a:srcRect l="29049" t="19055" r="36597" b="11917"/>
          <a:stretch/>
        </p:blipFill>
        <p:spPr>
          <a:xfrm>
            <a:off x="281836" y="1711891"/>
            <a:ext cx="4188452" cy="4733961"/>
          </a:xfrm>
          <a:prstGeom prst="rect">
            <a:avLst/>
          </a:prstGeom>
        </p:spPr>
      </p:pic>
    </p:spTree>
    <p:extLst>
      <p:ext uri="{BB962C8B-B14F-4D97-AF65-F5344CB8AC3E}">
        <p14:creationId xmlns:p14="http://schemas.microsoft.com/office/powerpoint/2010/main" val="232930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fontScale="90000"/>
          </a:bodyPr>
          <a:lstStyle/>
          <a:p>
            <a:pPr algn="l"/>
            <a:r>
              <a:rPr lang="en-US" sz="4000">
                <a:solidFill>
                  <a:srgbClr val="FFFFFF"/>
                </a:solidFill>
              </a:rPr>
              <a:t>Team approach to developing the problem</a:t>
            </a:r>
            <a:endParaRPr lang="en-US"/>
          </a:p>
        </p:txBody>
      </p:sp>
      <p:sp>
        <p:nvSpPr>
          <p:cNvPr id="3" name="TextBox 2">
            <a:extLst>
              <a:ext uri="{FF2B5EF4-FFF2-40B4-BE49-F238E27FC236}">
                <a16:creationId xmlns:a16="http://schemas.microsoft.com/office/drawing/2014/main" id="{F348B63F-66E5-FA21-E525-32BE3A3BBBA3}"/>
              </a:ext>
            </a:extLst>
          </p:cNvPr>
          <p:cNvSpPr txBox="1"/>
          <p:nvPr/>
        </p:nvSpPr>
        <p:spPr>
          <a:xfrm>
            <a:off x="310551" y="1834551"/>
            <a:ext cx="1039195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latin typeface="Calibri"/>
                <a:ea typeface="+mn-lt"/>
                <a:cs typeface="+mn-lt"/>
              </a:rPr>
              <a:t>Utilized Trello site from the first team meeting for task partitioning.</a:t>
            </a:r>
            <a:endParaRPr lang="en-US">
              <a:latin typeface="Calibri"/>
              <a:ea typeface="Calibri"/>
              <a:cs typeface="Calibri"/>
            </a:endParaRPr>
          </a:p>
          <a:p>
            <a:endParaRPr lang="en-US" sz="2000">
              <a:latin typeface="Calibri"/>
              <a:ea typeface="+mn-lt"/>
              <a:cs typeface="+mn-lt"/>
            </a:endParaRPr>
          </a:p>
          <a:p>
            <a:pPr marL="342900" indent="-342900">
              <a:buFont typeface="Arial"/>
              <a:buChar char="•"/>
            </a:pPr>
            <a:r>
              <a:rPr lang="en-US" sz="2000">
                <a:latin typeface="Calibri"/>
                <a:ea typeface="+mn-lt"/>
                <a:cs typeface="+mn-lt"/>
              </a:rPr>
              <a:t>Drafted website layouts on paper before creating a rough PowerPoint wireframe.</a:t>
            </a:r>
            <a:endParaRPr lang="en-US">
              <a:latin typeface="Calibri"/>
              <a:ea typeface="Calibri"/>
              <a:cs typeface="Calibri"/>
            </a:endParaRPr>
          </a:p>
          <a:p>
            <a:endParaRPr lang="en-US" sz="2000">
              <a:latin typeface="Calibri"/>
              <a:ea typeface="+mn-lt"/>
              <a:cs typeface="+mn-lt"/>
            </a:endParaRPr>
          </a:p>
          <a:p>
            <a:pPr marL="342900" indent="-342900">
              <a:buFont typeface="Arial"/>
              <a:buChar char="•"/>
            </a:pPr>
            <a:r>
              <a:rPr lang="en-US" sz="2000">
                <a:latin typeface="Calibri"/>
                <a:ea typeface="+mn-lt"/>
                <a:cs typeface="+mn-lt"/>
              </a:rPr>
              <a:t>Developed a website based on the wireframe.</a:t>
            </a:r>
            <a:endParaRPr lang="en-US">
              <a:latin typeface="Calibri"/>
              <a:ea typeface="+mn-lt"/>
              <a:cs typeface="+mn-lt"/>
            </a:endParaRPr>
          </a:p>
          <a:p>
            <a:endParaRPr lang="en-US" sz="2000">
              <a:latin typeface="Calibri"/>
              <a:ea typeface="+mn-lt"/>
              <a:cs typeface="+mn-lt"/>
            </a:endParaRPr>
          </a:p>
          <a:p>
            <a:pPr marL="342900" indent="-342900">
              <a:buFont typeface="Arial"/>
              <a:buChar char="•"/>
            </a:pPr>
            <a:r>
              <a:rPr lang="en-US" sz="2000">
                <a:latin typeface="Calibri"/>
                <a:ea typeface="+mn-lt"/>
                <a:cs typeface="+mn-lt"/>
              </a:rPr>
              <a:t>Initial responsibility for each member was their own page creation.</a:t>
            </a:r>
            <a:endParaRPr lang="en-US">
              <a:latin typeface="Calibri"/>
              <a:ea typeface="Calibri"/>
              <a:cs typeface="Calibri"/>
            </a:endParaRPr>
          </a:p>
          <a:p>
            <a:endParaRPr lang="en-US" sz="2000">
              <a:latin typeface="Calibri"/>
              <a:ea typeface="+mn-lt"/>
              <a:cs typeface="+mn-lt"/>
            </a:endParaRPr>
          </a:p>
          <a:p>
            <a:pPr marL="342900" indent="-342900">
              <a:buFont typeface="Arial"/>
              <a:buChar char="•"/>
            </a:pPr>
            <a:r>
              <a:rPr lang="en-US" sz="2000">
                <a:latin typeface="Calibri"/>
                <a:ea typeface="+mn-lt"/>
                <a:cs typeface="+mn-lt"/>
              </a:rPr>
              <a:t>Researching further into the topic to find trusted sources.</a:t>
            </a:r>
            <a:endParaRPr lang="en-US">
              <a:latin typeface="Calibri"/>
              <a:ea typeface="+mn-lt"/>
              <a:cs typeface="+mn-lt"/>
            </a:endParaRPr>
          </a:p>
          <a:p>
            <a:endParaRPr lang="en-US" sz="2000">
              <a:latin typeface="Calibri"/>
              <a:ea typeface="+mn-lt"/>
              <a:cs typeface="+mn-lt"/>
            </a:endParaRPr>
          </a:p>
          <a:p>
            <a:pPr marL="342900" indent="-342900">
              <a:buFont typeface="Arial"/>
              <a:buChar char="•"/>
            </a:pPr>
            <a:r>
              <a:rPr lang="en-US" sz="2000">
                <a:latin typeface="Calibri"/>
                <a:ea typeface="+mn-lt"/>
                <a:cs typeface="+mn-lt"/>
              </a:rPr>
              <a:t>Created a logo to stand out from other websites.</a:t>
            </a:r>
          </a:p>
          <a:p>
            <a:endParaRPr lang="en-US" sz="2000">
              <a:latin typeface="Calibri"/>
              <a:ea typeface="+mn-lt"/>
              <a:cs typeface="+mn-lt"/>
            </a:endParaRPr>
          </a:p>
          <a:p>
            <a:pPr marL="342900" indent="-342900">
              <a:buFont typeface="Arial"/>
              <a:buChar char="•"/>
            </a:pPr>
            <a:r>
              <a:rPr lang="en-US" sz="2000">
                <a:latin typeface="Calibri"/>
                <a:ea typeface="+mn-lt"/>
                <a:cs typeface="+mn-lt"/>
              </a:rPr>
              <a:t>Refer to Trello for tasks.</a:t>
            </a:r>
            <a:endParaRPr lang="en-US" sz="2000">
              <a:latin typeface="Calibri"/>
              <a:ea typeface="Calibri"/>
              <a:cs typeface="Calibri"/>
            </a:endParaRPr>
          </a:p>
        </p:txBody>
      </p:sp>
      <p:sp>
        <p:nvSpPr>
          <p:cNvPr id="5" name="TextBox 4">
            <a:extLst>
              <a:ext uri="{FF2B5EF4-FFF2-40B4-BE49-F238E27FC236}">
                <a16:creationId xmlns:a16="http://schemas.microsoft.com/office/drawing/2014/main" id="{3B53D23F-8358-EECB-AC7C-A5D770593D33}"/>
              </a:ext>
            </a:extLst>
          </p:cNvPr>
          <p:cNvSpPr txBox="1"/>
          <p:nvPr/>
        </p:nvSpPr>
        <p:spPr>
          <a:xfrm>
            <a:off x="11289935" y="2738"/>
            <a:ext cx="897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ighlight>
                  <a:srgbClr val="C0C0C0"/>
                </a:highlight>
              </a:rPr>
              <a:t>Mahin</a:t>
            </a:r>
          </a:p>
        </p:txBody>
      </p:sp>
    </p:spTree>
    <p:extLst>
      <p:ext uri="{BB962C8B-B14F-4D97-AF65-F5344CB8AC3E}">
        <p14:creationId xmlns:p14="http://schemas.microsoft.com/office/powerpoint/2010/main" val="1660692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785</Words>
  <Application>Microsoft Office PowerPoint</Application>
  <PresentationFormat>Widescreen</PresentationFormat>
  <Paragraphs>166</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Calibri</vt:lpstr>
      <vt:lpstr>Sitka Heading</vt:lpstr>
      <vt:lpstr>office theme</vt:lpstr>
      <vt:lpstr>Team project presentation A17_6</vt:lpstr>
      <vt:lpstr>Group individual engagement</vt:lpstr>
      <vt:lpstr>Problem Domain</vt:lpstr>
      <vt:lpstr>Sprint sheets and Word documents</vt:lpstr>
      <vt:lpstr>First sprint </vt:lpstr>
      <vt:lpstr>Wireframe design</vt:lpstr>
      <vt:lpstr>Second sprint </vt:lpstr>
      <vt:lpstr>Trello Board </vt:lpstr>
      <vt:lpstr>Team approach to developing the problem</vt:lpstr>
      <vt:lpstr>Website development</vt:lpstr>
      <vt:lpstr>Website build and evaluation</vt:lpstr>
      <vt:lpstr>Final design </vt:lpstr>
      <vt:lpstr>Final design </vt:lpstr>
      <vt:lpstr>Final design </vt:lpstr>
      <vt:lpstr>Website build and evaluation</vt:lpstr>
      <vt:lpstr>Website build and evaluation</vt:lpstr>
      <vt:lpstr>What we learnt as a team</vt:lpstr>
      <vt:lpstr>Team meetings </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Mohammed Mahin Ibnay Mamun</cp:lastModifiedBy>
  <cp:revision>306</cp:revision>
  <dcterms:created xsi:type="dcterms:W3CDTF">2024-04-16T22:53:53Z</dcterms:created>
  <dcterms:modified xsi:type="dcterms:W3CDTF">2024-04-19T16:45:34Z</dcterms:modified>
</cp:coreProperties>
</file>